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grandir" panose="020B0604020202020204" charset="0"/>
      <p:regular r:id="rId24"/>
    </p:embeddedFont>
    <p:embeddedFont>
      <p:font typeface="Agrandir Bold" panose="020B0604020202020204" charset="0"/>
      <p:regular r:id="rId25"/>
    </p:embeddedFont>
    <p:embeddedFont>
      <p:font typeface="Agrandir Bold Italics" panose="020B0604020202020204" charset="0"/>
      <p:regular r:id="rId26"/>
    </p:embeddedFont>
    <p:embeddedFont>
      <p:font typeface="Agrandir Italics" panose="020B0604020202020204" charset="0"/>
      <p:regular r:id="rId27"/>
    </p:embeddedFont>
    <p:embeddedFont>
      <p:font typeface="Agrandir Medium" panose="020B0604020202020204" charset="0"/>
      <p:regular r:id="rId28"/>
    </p:embeddedFont>
    <p:embeddedFont>
      <p:font typeface="Agrandir Medium Italics" panose="020B0604020202020204" charset="0"/>
      <p:regular r:id="rId29"/>
    </p:embeddedFont>
    <p:embeddedFont>
      <p:font typeface="Canva Sans Italics" panose="020B0604020202020204" charset="0"/>
      <p:regular r:id="rId30"/>
    </p:embeddedFont>
    <p:embeddedFont>
      <p:font typeface="Red Hat Display" panose="020B0604020202020204" charset="0"/>
      <p:regular r:id="rId31"/>
    </p:embeddedFont>
    <p:embeddedFont>
      <p:font typeface="Red Hat Display Bold" panose="020B0604020202020204" charset="0"/>
      <p:regular r:id="rId32"/>
    </p:embeddedFont>
    <p:embeddedFont>
      <p:font typeface="Red Hat Display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42.png"/><Relationship Id="rId4" Type="http://schemas.openxmlformats.org/officeDocument/2006/relationships/image" Target="../media/image3.sv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44.svg"/><Relationship Id="rId4" Type="http://schemas.openxmlformats.org/officeDocument/2006/relationships/image" Target="../media/image3.sv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46.svg"/><Relationship Id="rId4" Type="http://schemas.openxmlformats.org/officeDocument/2006/relationships/image" Target="../media/image3.sv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8.pn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hyperlink" Target="https://developer.twitter.com/en/docs" TargetMode="External"/><Relationship Id="rId5" Type="http://schemas.openxmlformats.org/officeDocument/2006/relationships/image" Target="../media/image12.png"/><Relationship Id="rId10" Type="http://schemas.openxmlformats.org/officeDocument/2006/relationships/image" Target="../media/image51.svg"/><Relationship Id="rId4" Type="http://schemas.openxmlformats.org/officeDocument/2006/relationships/image" Target="../media/image3.sv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52.png"/><Relationship Id="rId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3.sv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3.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3.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flipV="1">
            <a:off x="0" y="5461515"/>
            <a:ext cx="5778921" cy="4825485"/>
          </a:xfrm>
          <a:custGeom>
            <a:avLst/>
            <a:gdLst/>
            <a:ahLst/>
            <a:cxnLst/>
            <a:rect l="l" t="t" r="r" b="b"/>
            <a:pathLst>
              <a:path w="5778921" h="4825485">
                <a:moveTo>
                  <a:pt x="0" y="4825485"/>
                </a:moveTo>
                <a:lnTo>
                  <a:pt x="5778921" y="4825485"/>
                </a:lnTo>
                <a:lnTo>
                  <a:pt x="5778921" y="0"/>
                </a:lnTo>
                <a:lnTo>
                  <a:pt x="0" y="0"/>
                </a:lnTo>
                <a:lnTo>
                  <a:pt x="0" y="482548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flipV="1">
            <a:off x="10817837" y="0"/>
            <a:ext cx="7470163" cy="6237697"/>
          </a:xfrm>
          <a:custGeom>
            <a:avLst/>
            <a:gdLst/>
            <a:ahLst/>
            <a:cxnLst/>
            <a:rect l="l" t="t" r="r" b="b"/>
            <a:pathLst>
              <a:path w="7470163" h="6237697">
                <a:moveTo>
                  <a:pt x="0" y="6237697"/>
                </a:moveTo>
                <a:lnTo>
                  <a:pt x="7470163" y="6237697"/>
                </a:lnTo>
                <a:lnTo>
                  <a:pt x="7470163" y="0"/>
                </a:lnTo>
                <a:lnTo>
                  <a:pt x="0" y="0"/>
                </a:lnTo>
                <a:lnTo>
                  <a:pt x="0" y="6237697"/>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6603240"/>
            <a:ext cx="5522266" cy="2110111"/>
            <a:chOff x="0" y="0"/>
            <a:chExt cx="1454424" cy="555749"/>
          </a:xfrm>
        </p:grpSpPr>
        <p:sp>
          <p:nvSpPr>
            <p:cNvPr id="6" name="Freeform 6"/>
            <p:cNvSpPr/>
            <p:nvPr/>
          </p:nvSpPr>
          <p:spPr>
            <a:xfrm>
              <a:off x="0" y="0"/>
              <a:ext cx="1454424" cy="555749"/>
            </a:xfrm>
            <a:custGeom>
              <a:avLst/>
              <a:gdLst/>
              <a:ahLst/>
              <a:cxnLst/>
              <a:rect l="l" t="t" r="r" b="b"/>
              <a:pathLst>
                <a:path w="1454424" h="555749">
                  <a:moveTo>
                    <a:pt x="140195" y="0"/>
                  </a:moveTo>
                  <a:lnTo>
                    <a:pt x="1314229" y="0"/>
                  </a:lnTo>
                  <a:cubicBezTo>
                    <a:pt x="1351411" y="0"/>
                    <a:pt x="1387070" y="14770"/>
                    <a:pt x="1413362" y="41062"/>
                  </a:cubicBezTo>
                  <a:cubicBezTo>
                    <a:pt x="1439654" y="67354"/>
                    <a:pt x="1454424" y="103013"/>
                    <a:pt x="1454424" y="140195"/>
                  </a:cubicBezTo>
                  <a:lnTo>
                    <a:pt x="1454424" y="415555"/>
                  </a:lnTo>
                  <a:cubicBezTo>
                    <a:pt x="1454424" y="492982"/>
                    <a:pt x="1391657" y="555749"/>
                    <a:pt x="1314229" y="555749"/>
                  </a:cubicBezTo>
                  <a:lnTo>
                    <a:pt x="140195" y="555749"/>
                  </a:lnTo>
                  <a:cubicBezTo>
                    <a:pt x="62767" y="555749"/>
                    <a:pt x="0" y="492982"/>
                    <a:pt x="0" y="415555"/>
                  </a:cubicBezTo>
                  <a:lnTo>
                    <a:pt x="0" y="140195"/>
                  </a:lnTo>
                  <a:cubicBezTo>
                    <a:pt x="0" y="62767"/>
                    <a:pt x="62767" y="0"/>
                    <a:pt x="140195" y="0"/>
                  </a:cubicBezTo>
                  <a:close/>
                </a:path>
              </a:pathLst>
            </a:custGeom>
            <a:solidFill>
              <a:srgbClr val="FA7AAC"/>
            </a:solidFill>
          </p:spPr>
        </p:sp>
        <p:sp>
          <p:nvSpPr>
            <p:cNvPr id="7" name="TextBox 7"/>
            <p:cNvSpPr txBox="1"/>
            <p:nvPr/>
          </p:nvSpPr>
          <p:spPr>
            <a:xfrm>
              <a:off x="0" y="19050"/>
              <a:ext cx="1454424" cy="536699"/>
            </a:xfrm>
            <a:prstGeom prst="rect">
              <a:avLst/>
            </a:prstGeom>
          </p:spPr>
          <p:txBody>
            <a:bodyPr lIns="50800" tIns="50800" rIns="50800" bIns="50800" rtlCol="0" anchor="ctr"/>
            <a:lstStyle/>
            <a:p>
              <a:pPr algn="ctr">
                <a:lnSpc>
                  <a:spcPts val="2266"/>
                </a:lnSpc>
              </a:pPr>
              <a:endParaRPr/>
            </a:p>
          </p:txBody>
        </p:sp>
      </p:grpSp>
      <p:sp>
        <p:nvSpPr>
          <p:cNvPr id="8" name="Freeform 8"/>
          <p:cNvSpPr/>
          <p:nvPr/>
        </p:nvSpPr>
        <p:spPr>
          <a:xfrm>
            <a:off x="9543775" y="1383347"/>
            <a:ext cx="8925896" cy="9190111"/>
          </a:xfrm>
          <a:custGeom>
            <a:avLst/>
            <a:gdLst/>
            <a:ahLst/>
            <a:cxnLst/>
            <a:rect l="l" t="t" r="r" b="b"/>
            <a:pathLst>
              <a:path w="8925896" h="9190111">
                <a:moveTo>
                  <a:pt x="0" y="0"/>
                </a:moveTo>
                <a:lnTo>
                  <a:pt x="8925896" y="0"/>
                </a:lnTo>
                <a:lnTo>
                  <a:pt x="8925896" y="9190112"/>
                </a:lnTo>
                <a:lnTo>
                  <a:pt x="0" y="91901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604966" y="3052173"/>
            <a:ext cx="9237788" cy="2992770"/>
          </a:xfrm>
          <a:prstGeom prst="rect">
            <a:avLst/>
          </a:prstGeom>
        </p:spPr>
        <p:txBody>
          <a:bodyPr lIns="0" tIns="0" rIns="0" bIns="0" rtlCol="0" anchor="t">
            <a:spAutoFit/>
          </a:bodyPr>
          <a:lstStyle/>
          <a:p>
            <a:pPr algn="l">
              <a:lnSpc>
                <a:spcPts val="7200"/>
              </a:lnSpc>
            </a:pPr>
            <a:r>
              <a:rPr lang="en-US" sz="7200" b="1">
                <a:solidFill>
                  <a:srgbClr val="000000"/>
                </a:solidFill>
                <a:latin typeface="Agrandir Bold"/>
                <a:ea typeface="Agrandir Bold"/>
                <a:cs typeface="Agrandir Bold"/>
                <a:sym typeface="Agrandir Bold"/>
              </a:rPr>
              <a:t>Twitter Sentiment Analysis on Public Reactions</a:t>
            </a:r>
          </a:p>
        </p:txBody>
      </p:sp>
      <p:sp>
        <p:nvSpPr>
          <p:cNvPr id="10" name="TextBox 10"/>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
        <p:nvSpPr>
          <p:cNvPr id="11" name="TextBox 11"/>
          <p:cNvSpPr txBox="1"/>
          <p:nvPr/>
        </p:nvSpPr>
        <p:spPr>
          <a:xfrm>
            <a:off x="1185414" y="6788222"/>
            <a:ext cx="5208838" cy="1610995"/>
          </a:xfrm>
          <a:prstGeom prst="rect">
            <a:avLst/>
          </a:prstGeom>
        </p:spPr>
        <p:txBody>
          <a:bodyPr lIns="0" tIns="0" rIns="0" bIns="0" rtlCol="0" anchor="t">
            <a:spAutoFit/>
          </a:bodyPr>
          <a:lstStyle/>
          <a:p>
            <a:pPr algn="ctr">
              <a:lnSpc>
                <a:spcPts val="3080"/>
              </a:lnSpc>
            </a:pPr>
            <a:r>
              <a:rPr lang="en-US" sz="2200" b="1" i="1">
                <a:solidFill>
                  <a:srgbClr val="FFFBE8"/>
                </a:solidFill>
                <a:latin typeface="Agrandir Medium Italics"/>
                <a:ea typeface="Agrandir Medium Italics"/>
                <a:cs typeface="Agrandir Medium Italics"/>
                <a:sym typeface="Agrandir Medium Italics"/>
              </a:rPr>
              <a:t>Made by: Deshna Nitin Tendulkar</a:t>
            </a:r>
          </a:p>
          <a:p>
            <a:pPr algn="ctr">
              <a:lnSpc>
                <a:spcPts val="3080"/>
              </a:lnSpc>
            </a:pPr>
            <a:r>
              <a:rPr lang="en-US" sz="2200" b="1" i="1">
                <a:solidFill>
                  <a:srgbClr val="FFFBE8"/>
                </a:solidFill>
                <a:latin typeface="Agrandir Medium Italics"/>
                <a:ea typeface="Agrandir Medium Italics"/>
                <a:cs typeface="Agrandir Medium Italics"/>
                <a:sym typeface="Agrandir Medium Italics"/>
              </a:rPr>
              <a:t>(24070126051)</a:t>
            </a:r>
          </a:p>
          <a:p>
            <a:pPr algn="ctr">
              <a:lnSpc>
                <a:spcPts val="3080"/>
              </a:lnSpc>
            </a:pPr>
            <a:r>
              <a:rPr lang="en-US" sz="2200" b="1" i="1">
                <a:solidFill>
                  <a:srgbClr val="FFFBE8"/>
                </a:solidFill>
                <a:latin typeface="Agrandir Medium Italics"/>
                <a:ea typeface="Agrandir Medium Italics"/>
                <a:cs typeface="Agrandir Medium Italics"/>
                <a:sym typeface="Agrandir Medium Italics"/>
              </a:rPr>
              <a:t>Harsh Jain (24070126065)</a:t>
            </a:r>
          </a:p>
          <a:p>
            <a:pPr algn="ctr">
              <a:lnSpc>
                <a:spcPts val="3080"/>
              </a:lnSpc>
            </a:pPr>
            <a:r>
              <a:rPr lang="en-US" sz="2200" b="1" i="1">
                <a:solidFill>
                  <a:srgbClr val="FFFBE8"/>
                </a:solidFill>
                <a:latin typeface="Agrandir Medium Italics"/>
                <a:ea typeface="Agrandir Medium Italics"/>
                <a:cs typeface="Agrandir Medium Italics"/>
                <a:sym typeface="Agrandir Medium Italics"/>
              </a:rPr>
              <a:t>Harshad Agrawal (24070126068)</a:t>
            </a:r>
          </a:p>
        </p:txBody>
      </p:sp>
      <p:sp>
        <p:nvSpPr>
          <p:cNvPr id="12" name="Freeform 12"/>
          <p:cNvSpPr/>
          <p:nvPr/>
        </p:nvSpPr>
        <p:spPr>
          <a:xfrm>
            <a:off x="7021225" y="7049873"/>
            <a:ext cx="1895576" cy="2380290"/>
          </a:xfrm>
          <a:custGeom>
            <a:avLst/>
            <a:gdLst/>
            <a:ahLst/>
            <a:cxnLst/>
            <a:rect l="l" t="t" r="r" b="b"/>
            <a:pathLst>
              <a:path w="1895576" h="2380290">
                <a:moveTo>
                  <a:pt x="0" y="0"/>
                </a:moveTo>
                <a:lnTo>
                  <a:pt x="1895577" y="0"/>
                </a:lnTo>
                <a:lnTo>
                  <a:pt x="1895577" y="2380290"/>
                </a:lnTo>
                <a:lnTo>
                  <a:pt x="0" y="23802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874119" flipH="1" flipV="1">
            <a:off x="2215474" y="-18343"/>
            <a:ext cx="3955754" cy="2882755"/>
          </a:xfrm>
          <a:custGeom>
            <a:avLst/>
            <a:gdLst/>
            <a:ahLst/>
            <a:cxnLst/>
            <a:rect l="l" t="t" r="r" b="b"/>
            <a:pathLst>
              <a:path w="3955754" h="2882755">
                <a:moveTo>
                  <a:pt x="3955754" y="2882756"/>
                </a:moveTo>
                <a:lnTo>
                  <a:pt x="0" y="2882756"/>
                </a:lnTo>
                <a:lnTo>
                  <a:pt x="0" y="0"/>
                </a:lnTo>
                <a:lnTo>
                  <a:pt x="3955754" y="0"/>
                </a:lnTo>
                <a:lnTo>
                  <a:pt x="3955754" y="2882756"/>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a:off x="0" y="4564780"/>
            <a:ext cx="6891903" cy="5754841"/>
          </a:xfrm>
          <a:custGeom>
            <a:avLst/>
            <a:gdLst/>
            <a:ahLst/>
            <a:cxnLst/>
            <a:rect l="l" t="t" r="r" b="b"/>
            <a:pathLst>
              <a:path w="6891903" h="5754841">
                <a:moveTo>
                  <a:pt x="6891903" y="0"/>
                </a:moveTo>
                <a:lnTo>
                  <a:pt x="0" y="0"/>
                </a:lnTo>
                <a:lnTo>
                  <a:pt x="0" y="5754841"/>
                </a:lnTo>
                <a:lnTo>
                  <a:pt x="6891903" y="5754841"/>
                </a:lnTo>
                <a:lnTo>
                  <a:pt x="689190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flipV="1">
            <a:off x="11738489" y="0"/>
            <a:ext cx="6549511" cy="5468939"/>
          </a:xfrm>
          <a:custGeom>
            <a:avLst/>
            <a:gdLst/>
            <a:ahLst/>
            <a:cxnLst/>
            <a:rect l="l" t="t" r="r" b="b"/>
            <a:pathLst>
              <a:path w="6549511" h="5468939">
                <a:moveTo>
                  <a:pt x="0" y="5468939"/>
                </a:moveTo>
                <a:lnTo>
                  <a:pt x="6549511" y="5468939"/>
                </a:lnTo>
                <a:lnTo>
                  <a:pt x="6549511" y="0"/>
                </a:lnTo>
                <a:lnTo>
                  <a:pt x="0" y="0"/>
                </a:lnTo>
                <a:lnTo>
                  <a:pt x="0" y="54689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883341" y="1905686"/>
            <a:ext cx="7847739" cy="5993711"/>
          </a:xfrm>
          <a:custGeom>
            <a:avLst/>
            <a:gdLst/>
            <a:ahLst/>
            <a:cxnLst/>
            <a:rect l="l" t="t" r="r" b="b"/>
            <a:pathLst>
              <a:path w="7847739" h="5993711">
                <a:moveTo>
                  <a:pt x="0" y="0"/>
                </a:moveTo>
                <a:lnTo>
                  <a:pt x="7847739" y="0"/>
                </a:lnTo>
                <a:lnTo>
                  <a:pt x="7847739" y="5993711"/>
                </a:lnTo>
                <a:lnTo>
                  <a:pt x="0" y="5993711"/>
                </a:lnTo>
                <a:lnTo>
                  <a:pt x="0" y="0"/>
                </a:lnTo>
                <a:close/>
              </a:path>
            </a:pathLst>
          </a:custGeom>
          <a:blipFill>
            <a:blip r:embed="rId7"/>
            <a:stretch>
              <a:fillRect/>
            </a:stretch>
          </a:blipFill>
        </p:spPr>
      </p:sp>
      <p:sp>
        <p:nvSpPr>
          <p:cNvPr id="7" name="Freeform 7"/>
          <p:cNvSpPr/>
          <p:nvPr/>
        </p:nvSpPr>
        <p:spPr>
          <a:xfrm>
            <a:off x="9291179" y="2472335"/>
            <a:ext cx="8427139" cy="1337808"/>
          </a:xfrm>
          <a:custGeom>
            <a:avLst/>
            <a:gdLst/>
            <a:ahLst/>
            <a:cxnLst/>
            <a:rect l="l" t="t" r="r" b="b"/>
            <a:pathLst>
              <a:path w="8427139" h="1337808">
                <a:moveTo>
                  <a:pt x="0" y="0"/>
                </a:moveTo>
                <a:lnTo>
                  <a:pt x="8427139" y="0"/>
                </a:lnTo>
                <a:lnTo>
                  <a:pt x="8427139" y="1337808"/>
                </a:lnTo>
                <a:lnTo>
                  <a:pt x="0" y="1337808"/>
                </a:lnTo>
                <a:lnTo>
                  <a:pt x="0" y="0"/>
                </a:lnTo>
                <a:close/>
              </a:path>
            </a:pathLst>
          </a:custGeom>
          <a:blipFill>
            <a:blip r:embed="rId8"/>
            <a:stretch>
              <a:fillRect/>
            </a:stretch>
          </a:blipFill>
        </p:spPr>
      </p:sp>
      <p:sp>
        <p:nvSpPr>
          <p:cNvPr id="8" name="Freeform 8"/>
          <p:cNvSpPr/>
          <p:nvPr/>
        </p:nvSpPr>
        <p:spPr>
          <a:xfrm>
            <a:off x="9291179" y="4564780"/>
            <a:ext cx="8642828" cy="2484813"/>
          </a:xfrm>
          <a:custGeom>
            <a:avLst/>
            <a:gdLst/>
            <a:ahLst/>
            <a:cxnLst/>
            <a:rect l="l" t="t" r="r" b="b"/>
            <a:pathLst>
              <a:path w="8642828" h="2484813">
                <a:moveTo>
                  <a:pt x="0" y="0"/>
                </a:moveTo>
                <a:lnTo>
                  <a:pt x="8642828" y="0"/>
                </a:lnTo>
                <a:lnTo>
                  <a:pt x="8642828" y="2484813"/>
                </a:lnTo>
                <a:lnTo>
                  <a:pt x="0" y="2484813"/>
                </a:lnTo>
                <a:lnTo>
                  <a:pt x="0" y="0"/>
                </a:lnTo>
                <a:close/>
              </a:path>
            </a:pathLst>
          </a:custGeom>
          <a:blipFill>
            <a:blip r:embed="rId9"/>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flipV="1">
            <a:off x="0" y="0"/>
            <a:ext cx="5430623" cy="4534651"/>
          </a:xfrm>
          <a:custGeom>
            <a:avLst/>
            <a:gdLst/>
            <a:ahLst/>
            <a:cxnLst/>
            <a:rect l="l" t="t" r="r" b="b"/>
            <a:pathLst>
              <a:path w="5430623" h="4534651">
                <a:moveTo>
                  <a:pt x="5430623" y="4534651"/>
                </a:moveTo>
                <a:lnTo>
                  <a:pt x="0" y="4534651"/>
                </a:lnTo>
                <a:lnTo>
                  <a:pt x="0" y="0"/>
                </a:lnTo>
                <a:lnTo>
                  <a:pt x="5430623" y="0"/>
                </a:lnTo>
                <a:lnTo>
                  <a:pt x="5430623" y="45346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396097" y="4532159"/>
            <a:ext cx="6891903" cy="5754841"/>
          </a:xfrm>
          <a:custGeom>
            <a:avLst/>
            <a:gdLst/>
            <a:ahLst/>
            <a:cxnLst/>
            <a:rect l="l" t="t" r="r" b="b"/>
            <a:pathLst>
              <a:path w="6891903" h="5754841">
                <a:moveTo>
                  <a:pt x="0" y="0"/>
                </a:moveTo>
                <a:lnTo>
                  <a:pt x="6891903" y="0"/>
                </a:lnTo>
                <a:lnTo>
                  <a:pt x="6891903" y="5754841"/>
                </a:lnTo>
                <a:lnTo>
                  <a:pt x="0" y="57548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
        <p:nvSpPr>
          <p:cNvPr id="7" name="Freeform 7"/>
          <p:cNvSpPr/>
          <p:nvPr/>
        </p:nvSpPr>
        <p:spPr>
          <a:xfrm>
            <a:off x="1890648" y="395682"/>
            <a:ext cx="966669" cy="1213853"/>
          </a:xfrm>
          <a:custGeom>
            <a:avLst/>
            <a:gdLst/>
            <a:ahLst/>
            <a:cxnLst/>
            <a:rect l="l" t="t" r="r" b="b"/>
            <a:pathLst>
              <a:path w="966669" h="1213853">
                <a:moveTo>
                  <a:pt x="0" y="0"/>
                </a:moveTo>
                <a:lnTo>
                  <a:pt x="966668" y="0"/>
                </a:lnTo>
                <a:lnTo>
                  <a:pt x="966668" y="1213853"/>
                </a:lnTo>
                <a:lnTo>
                  <a:pt x="0" y="12138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878721" y="2110471"/>
            <a:ext cx="9103805" cy="5768748"/>
          </a:xfrm>
          <a:custGeom>
            <a:avLst/>
            <a:gdLst/>
            <a:ahLst/>
            <a:cxnLst/>
            <a:rect l="l" t="t" r="r" b="b"/>
            <a:pathLst>
              <a:path w="9103805" h="5768748">
                <a:moveTo>
                  <a:pt x="0" y="0"/>
                </a:moveTo>
                <a:lnTo>
                  <a:pt x="9103805" y="0"/>
                </a:lnTo>
                <a:lnTo>
                  <a:pt x="9103805" y="5768748"/>
                </a:lnTo>
                <a:lnTo>
                  <a:pt x="0" y="5768748"/>
                </a:lnTo>
                <a:lnTo>
                  <a:pt x="0" y="0"/>
                </a:lnTo>
                <a:close/>
              </a:path>
            </a:pathLst>
          </a:custGeom>
          <a:blipFill>
            <a:blip r:embed="rId9"/>
            <a:stretch>
              <a:fillRect/>
            </a:stretch>
          </a:blipFill>
        </p:spPr>
      </p:sp>
      <p:sp>
        <p:nvSpPr>
          <p:cNvPr id="9" name="TextBox 9"/>
          <p:cNvSpPr txBox="1"/>
          <p:nvPr/>
        </p:nvSpPr>
        <p:spPr>
          <a:xfrm>
            <a:off x="3606140" y="678625"/>
            <a:ext cx="8663989" cy="930910"/>
          </a:xfrm>
          <a:prstGeom prst="rect">
            <a:avLst/>
          </a:prstGeom>
        </p:spPr>
        <p:txBody>
          <a:bodyPr lIns="0" tIns="0" rIns="0" bIns="0" rtlCol="0" anchor="t">
            <a:spAutoFit/>
          </a:bodyPr>
          <a:lstStyle/>
          <a:p>
            <a:pPr marL="0" lvl="0" indent="0" algn="l">
              <a:lnSpc>
                <a:spcPts val="4969"/>
              </a:lnSpc>
              <a:spcBef>
                <a:spcPct val="0"/>
              </a:spcBef>
            </a:pPr>
            <a:r>
              <a:rPr lang="en-US" sz="6999" b="1">
                <a:solidFill>
                  <a:srgbClr val="000000"/>
                </a:solidFill>
                <a:latin typeface="Agrandir Bold"/>
                <a:ea typeface="Agrandir Bold"/>
                <a:cs typeface="Agrandir Bold"/>
                <a:sym typeface="Agrandir Bold"/>
              </a:rPr>
              <a:t>Visualizations</a:t>
            </a:r>
          </a:p>
        </p:txBody>
      </p:sp>
      <p:sp>
        <p:nvSpPr>
          <p:cNvPr id="10" name="TextBox 10"/>
          <p:cNvSpPr txBox="1"/>
          <p:nvPr/>
        </p:nvSpPr>
        <p:spPr>
          <a:xfrm>
            <a:off x="10953534" y="1762751"/>
            <a:ext cx="5894541" cy="6452288"/>
          </a:xfrm>
          <a:prstGeom prst="rect">
            <a:avLst/>
          </a:prstGeom>
        </p:spPr>
        <p:txBody>
          <a:bodyPr lIns="0" tIns="0" rIns="0" bIns="0" rtlCol="0" anchor="t">
            <a:spAutoFit/>
          </a:bodyPr>
          <a:lstStyle/>
          <a:p>
            <a:pPr algn="ctr">
              <a:lnSpc>
                <a:spcPts val="6997"/>
              </a:lnSpc>
            </a:pPr>
            <a:r>
              <a:rPr lang="en-US" sz="4997" b="1" i="1">
                <a:solidFill>
                  <a:srgbClr val="000000"/>
                </a:solidFill>
                <a:latin typeface="Agrandir Bold Italics"/>
                <a:ea typeface="Agrandir Bold Italics"/>
                <a:cs typeface="Agrandir Bold Italics"/>
                <a:sym typeface="Agrandir Bold Italics"/>
              </a:rPr>
              <a:t>Stacked Bar Charts</a:t>
            </a:r>
          </a:p>
          <a:p>
            <a:pPr algn="l">
              <a:lnSpc>
                <a:spcPts val="3638"/>
              </a:lnSpc>
            </a:pPr>
            <a:r>
              <a:rPr lang="en-US" sz="2598">
                <a:solidFill>
                  <a:srgbClr val="000000"/>
                </a:solidFill>
                <a:latin typeface="Agrandir"/>
                <a:ea typeface="Agrandir"/>
                <a:cs typeface="Agrandir"/>
                <a:sym typeface="Agrandir"/>
              </a:rPr>
              <a:t>Stacked bar charts were used to show the sentiment composition for each entity. Each bar was divided into colored segments representing Positive, Negative, Neutral, and Irrelevant tweets, making it easy to compare sentiment proportions across multiple entities side by side.</a:t>
            </a:r>
          </a:p>
          <a:p>
            <a:pPr algn="ctr">
              <a:lnSpc>
                <a:spcPts val="7277"/>
              </a:lnSpc>
              <a:spcBef>
                <a:spcPct val="0"/>
              </a:spcBef>
            </a:pPr>
            <a:endParaRPr lang="en-US" sz="2598">
              <a:solidFill>
                <a:srgbClr val="000000"/>
              </a:solidFill>
              <a:latin typeface="Agrandir"/>
              <a:ea typeface="Agrandir"/>
              <a:cs typeface="Agrandir"/>
              <a:sym typeface="Agrandi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flipV="1">
            <a:off x="0" y="0"/>
            <a:ext cx="5430623" cy="4534651"/>
          </a:xfrm>
          <a:custGeom>
            <a:avLst/>
            <a:gdLst/>
            <a:ahLst/>
            <a:cxnLst/>
            <a:rect l="l" t="t" r="r" b="b"/>
            <a:pathLst>
              <a:path w="5430623" h="4534651">
                <a:moveTo>
                  <a:pt x="5430623" y="4534651"/>
                </a:moveTo>
                <a:lnTo>
                  <a:pt x="0" y="4534651"/>
                </a:lnTo>
                <a:lnTo>
                  <a:pt x="0" y="0"/>
                </a:lnTo>
                <a:lnTo>
                  <a:pt x="5430623" y="0"/>
                </a:lnTo>
                <a:lnTo>
                  <a:pt x="5430623" y="45346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396097" y="4532159"/>
            <a:ext cx="6891903" cy="5754841"/>
          </a:xfrm>
          <a:custGeom>
            <a:avLst/>
            <a:gdLst/>
            <a:ahLst/>
            <a:cxnLst/>
            <a:rect l="l" t="t" r="r" b="b"/>
            <a:pathLst>
              <a:path w="6891903" h="5754841">
                <a:moveTo>
                  <a:pt x="0" y="0"/>
                </a:moveTo>
                <a:lnTo>
                  <a:pt x="6891903" y="0"/>
                </a:lnTo>
                <a:lnTo>
                  <a:pt x="6891903" y="5754841"/>
                </a:lnTo>
                <a:lnTo>
                  <a:pt x="0" y="57548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
        <p:nvSpPr>
          <p:cNvPr id="7" name="Freeform 7"/>
          <p:cNvSpPr/>
          <p:nvPr/>
        </p:nvSpPr>
        <p:spPr>
          <a:xfrm>
            <a:off x="0" y="1795467"/>
            <a:ext cx="11522912" cy="5473383"/>
          </a:xfrm>
          <a:custGeom>
            <a:avLst/>
            <a:gdLst/>
            <a:ahLst/>
            <a:cxnLst/>
            <a:rect l="l" t="t" r="r" b="b"/>
            <a:pathLst>
              <a:path w="11522912" h="5473383">
                <a:moveTo>
                  <a:pt x="0" y="0"/>
                </a:moveTo>
                <a:lnTo>
                  <a:pt x="11522912" y="0"/>
                </a:lnTo>
                <a:lnTo>
                  <a:pt x="11522912" y="5473384"/>
                </a:lnTo>
                <a:lnTo>
                  <a:pt x="0" y="5473384"/>
                </a:lnTo>
                <a:lnTo>
                  <a:pt x="0" y="0"/>
                </a:lnTo>
                <a:close/>
              </a:path>
            </a:pathLst>
          </a:custGeom>
          <a:blipFill>
            <a:blip r:embed="rId7"/>
            <a:stretch>
              <a:fillRect/>
            </a:stretch>
          </a:blipFill>
          <a:ln cap="sq">
            <a:noFill/>
            <a:prstDash val="solid"/>
            <a:miter/>
          </a:ln>
        </p:spPr>
      </p:sp>
      <p:sp>
        <p:nvSpPr>
          <p:cNvPr id="8" name="TextBox 8"/>
          <p:cNvSpPr txBox="1"/>
          <p:nvPr/>
        </p:nvSpPr>
        <p:spPr>
          <a:xfrm>
            <a:off x="11894778" y="1422590"/>
            <a:ext cx="5894541" cy="6938063"/>
          </a:xfrm>
          <a:prstGeom prst="rect">
            <a:avLst/>
          </a:prstGeom>
        </p:spPr>
        <p:txBody>
          <a:bodyPr lIns="0" tIns="0" rIns="0" bIns="0" rtlCol="0" anchor="t">
            <a:spAutoFit/>
          </a:bodyPr>
          <a:lstStyle/>
          <a:p>
            <a:pPr algn="ctr">
              <a:lnSpc>
                <a:spcPts val="6997"/>
              </a:lnSpc>
            </a:pPr>
            <a:r>
              <a:rPr lang="en-US" sz="4997" b="1" i="1">
                <a:solidFill>
                  <a:srgbClr val="000000"/>
                </a:solidFill>
                <a:latin typeface="Agrandir Bold Italics"/>
                <a:ea typeface="Agrandir Bold Italics"/>
                <a:cs typeface="Agrandir Bold Italics"/>
                <a:sym typeface="Agrandir Bold Italics"/>
              </a:rPr>
              <a:t> Bar Charts</a:t>
            </a:r>
          </a:p>
          <a:p>
            <a:pPr algn="l">
              <a:lnSpc>
                <a:spcPts val="3638"/>
              </a:lnSpc>
            </a:pPr>
            <a:endParaRPr lang="en-US" sz="4997" b="1" i="1">
              <a:solidFill>
                <a:srgbClr val="000000"/>
              </a:solidFill>
              <a:latin typeface="Agrandir Bold Italics"/>
              <a:ea typeface="Agrandir Bold Italics"/>
              <a:cs typeface="Agrandir Bold Italics"/>
              <a:sym typeface="Agrandir Bold Italics"/>
            </a:endParaRPr>
          </a:p>
          <a:p>
            <a:pPr algn="l">
              <a:lnSpc>
                <a:spcPts val="3638"/>
              </a:lnSpc>
            </a:pPr>
            <a:r>
              <a:rPr lang="en-US" sz="2598">
                <a:solidFill>
                  <a:srgbClr val="000000"/>
                </a:solidFill>
                <a:latin typeface="Agrandir"/>
                <a:ea typeface="Agrandir"/>
                <a:cs typeface="Agrandir"/>
                <a:sym typeface="Agrandir"/>
              </a:rPr>
              <a:t>Bar charts were used to display the total number of tweets under each sentiment category and to compare sentiment volumes across different entities. They helped quickly identify which entities had higher proportions of positive, negative, or neutral reactions, offering a straightforward overview of sentiment distribution.</a:t>
            </a:r>
          </a:p>
          <a:p>
            <a:pPr algn="l">
              <a:lnSpc>
                <a:spcPts val="3638"/>
              </a:lnSpc>
            </a:pPr>
            <a:endParaRPr lang="en-US" sz="2598">
              <a:solidFill>
                <a:srgbClr val="000000"/>
              </a:solidFill>
              <a:latin typeface="Agrandir"/>
              <a:ea typeface="Agrandir"/>
              <a:cs typeface="Agrandir"/>
              <a:sym typeface="Agrandir"/>
            </a:endParaRPr>
          </a:p>
          <a:p>
            <a:pPr algn="ctr">
              <a:lnSpc>
                <a:spcPts val="7277"/>
              </a:lnSpc>
              <a:spcBef>
                <a:spcPct val="0"/>
              </a:spcBef>
            </a:pPr>
            <a:endParaRPr lang="en-US" sz="2598">
              <a:solidFill>
                <a:srgbClr val="000000"/>
              </a:solidFill>
              <a:latin typeface="Agrandir"/>
              <a:ea typeface="Agrandir"/>
              <a:cs typeface="Agrandir"/>
              <a:sym typeface="Agrand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0" y="0"/>
            <a:ext cx="5430623" cy="4534651"/>
          </a:xfrm>
          <a:custGeom>
            <a:avLst/>
            <a:gdLst/>
            <a:ahLst/>
            <a:cxnLst/>
            <a:rect l="l" t="t" r="r" b="b"/>
            <a:pathLst>
              <a:path w="5430623" h="4534651">
                <a:moveTo>
                  <a:pt x="5430623" y="4534651"/>
                </a:moveTo>
                <a:lnTo>
                  <a:pt x="0" y="4534651"/>
                </a:lnTo>
                <a:lnTo>
                  <a:pt x="0" y="0"/>
                </a:lnTo>
                <a:lnTo>
                  <a:pt x="5430623" y="0"/>
                </a:lnTo>
                <a:lnTo>
                  <a:pt x="5430623" y="453465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1396097" y="4532159"/>
            <a:ext cx="6891903" cy="5754841"/>
          </a:xfrm>
          <a:custGeom>
            <a:avLst/>
            <a:gdLst/>
            <a:ahLst/>
            <a:cxnLst/>
            <a:rect l="l" t="t" r="r" b="b"/>
            <a:pathLst>
              <a:path w="6891903" h="5754841">
                <a:moveTo>
                  <a:pt x="0" y="0"/>
                </a:moveTo>
                <a:lnTo>
                  <a:pt x="6891903" y="0"/>
                </a:lnTo>
                <a:lnTo>
                  <a:pt x="6891903" y="5754841"/>
                </a:lnTo>
                <a:lnTo>
                  <a:pt x="0" y="5754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
        <p:nvSpPr>
          <p:cNvPr id="6" name="Freeform 6"/>
          <p:cNvSpPr/>
          <p:nvPr/>
        </p:nvSpPr>
        <p:spPr>
          <a:xfrm>
            <a:off x="496787" y="1829903"/>
            <a:ext cx="9867672" cy="5404513"/>
          </a:xfrm>
          <a:custGeom>
            <a:avLst/>
            <a:gdLst/>
            <a:ahLst/>
            <a:cxnLst/>
            <a:rect l="l" t="t" r="r" b="b"/>
            <a:pathLst>
              <a:path w="9867672" h="5404513">
                <a:moveTo>
                  <a:pt x="0" y="0"/>
                </a:moveTo>
                <a:lnTo>
                  <a:pt x="9867673" y="0"/>
                </a:lnTo>
                <a:lnTo>
                  <a:pt x="9867673" y="5404512"/>
                </a:lnTo>
                <a:lnTo>
                  <a:pt x="0" y="5404512"/>
                </a:lnTo>
                <a:lnTo>
                  <a:pt x="0" y="0"/>
                </a:lnTo>
                <a:close/>
              </a:path>
            </a:pathLst>
          </a:custGeom>
          <a:blipFill>
            <a:blip r:embed="rId6"/>
            <a:stretch>
              <a:fillRect b="-2017"/>
            </a:stretch>
          </a:blipFill>
        </p:spPr>
      </p:sp>
      <p:sp>
        <p:nvSpPr>
          <p:cNvPr id="7" name="TextBox 7"/>
          <p:cNvSpPr txBox="1"/>
          <p:nvPr/>
        </p:nvSpPr>
        <p:spPr>
          <a:xfrm>
            <a:off x="10965090" y="1305560"/>
            <a:ext cx="5894541" cy="7823888"/>
          </a:xfrm>
          <a:prstGeom prst="rect">
            <a:avLst/>
          </a:prstGeom>
        </p:spPr>
        <p:txBody>
          <a:bodyPr lIns="0" tIns="0" rIns="0" bIns="0" rtlCol="0" anchor="t">
            <a:spAutoFit/>
          </a:bodyPr>
          <a:lstStyle/>
          <a:p>
            <a:pPr algn="ctr">
              <a:lnSpc>
                <a:spcPts val="6997"/>
              </a:lnSpc>
            </a:pPr>
            <a:r>
              <a:rPr lang="en-US" sz="4997" b="1" i="1">
                <a:solidFill>
                  <a:srgbClr val="000000"/>
                </a:solidFill>
                <a:latin typeface="Agrandir Bold Italics"/>
                <a:ea typeface="Agrandir Bold Italics"/>
                <a:cs typeface="Agrandir Bold Italics"/>
                <a:sym typeface="Agrandir Bold Italics"/>
              </a:rPr>
              <a:t> Scatter Plots with Regression Lines</a:t>
            </a:r>
          </a:p>
          <a:p>
            <a:pPr algn="l">
              <a:lnSpc>
                <a:spcPts val="3638"/>
              </a:lnSpc>
            </a:pPr>
            <a:endParaRPr lang="en-US" sz="4997" b="1" i="1">
              <a:solidFill>
                <a:srgbClr val="000000"/>
              </a:solidFill>
              <a:latin typeface="Agrandir Bold Italics"/>
              <a:ea typeface="Agrandir Bold Italics"/>
              <a:cs typeface="Agrandir Bold Italics"/>
              <a:sym typeface="Agrandir Bold Italics"/>
            </a:endParaRPr>
          </a:p>
          <a:p>
            <a:pPr algn="l">
              <a:lnSpc>
                <a:spcPts val="3638"/>
              </a:lnSpc>
            </a:pPr>
            <a:r>
              <a:rPr lang="en-US" sz="2598">
                <a:solidFill>
                  <a:srgbClr val="000000"/>
                </a:solidFill>
                <a:latin typeface="Agrandir"/>
                <a:ea typeface="Agrandir"/>
                <a:cs typeface="Agrandir"/>
                <a:sym typeface="Agrandir"/>
              </a:rPr>
              <a:t>Scatter plots plotted the relationship between Positive and Negative sentiments across entities. By adding a regression line, the chart showed the overall trend and helped visualize whether higher negative sentiment was associated with lower positive sentiment, supporting the regression analysis.</a:t>
            </a:r>
          </a:p>
          <a:p>
            <a:pPr algn="l">
              <a:lnSpc>
                <a:spcPts val="3638"/>
              </a:lnSpc>
            </a:pPr>
            <a:endParaRPr lang="en-US" sz="2598">
              <a:solidFill>
                <a:srgbClr val="000000"/>
              </a:solidFill>
              <a:latin typeface="Agrandir"/>
              <a:ea typeface="Agrandir"/>
              <a:cs typeface="Agrandir"/>
              <a:sym typeface="Agrandir"/>
            </a:endParaRPr>
          </a:p>
          <a:p>
            <a:pPr algn="ctr">
              <a:lnSpc>
                <a:spcPts val="7277"/>
              </a:lnSpc>
              <a:spcBef>
                <a:spcPct val="0"/>
              </a:spcBef>
            </a:pPr>
            <a:endParaRPr lang="en-US" sz="2598">
              <a:solidFill>
                <a:srgbClr val="000000"/>
              </a:solidFill>
              <a:latin typeface="Agrandir"/>
              <a:ea typeface="Agrandir"/>
              <a:cs typeface="Agrandir"/>
              <a:sym typeface="Agrand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flipV="1">
            <a:off x="0" y="0"/>
            <a:ext cx="5430623" cy="4534651"/>
          </a:xfrm>
          <a:custGeom>
            <a:avLst/>
            <a:gdLst/>
            <a:ahLst/>
            <a:cxnLst/>
            <a:rect l="l" t="t" r="r" b="b"/>
            <a:pathLst>
              <a:path w="5430623" h="4534651">
                <a:moveTo>
                  <a:pt x="5430623" y="4534651"/>
                </a:moveTo>
                <a:lnTo>
                  <a:pt x="0" y="4534651"/>
                </a:lnTo>
                <a:lnTo>
                  <a:pt x="0" y="0"/>
                </a:lnTo>
                <a:lnTo>
                  <a:pt x="5430623" y="0"/>
                </a:lnTo>
                <a:lnTo>
                  <a:pt x="5430623" y="45346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396097" y="4532159"/>
            <a:ext cx="6891903" cy="5754841"/>
          </a:xfrm>
          <a:custGeom>
            <a:avLst/>
            <a:gdLst/>
            <a:ahLst/>
            <a:cxnLst/>
            <a:rect l="l" t="t" r="r" b="b"/>
            <a:pathLst>
              <a:path w="6891903" h="5754841">
                <a:moveTo>
                  <a:pt x="0" y="0"/>
                </a:moveTo>
                <a:lnTo>
                  <a:pt x="6891903" y="0"/>
                </a:lnTo>
                <a:lnTo>
                  <a:pt x="6891903" y="5754841"/>
                </a:lnTo>
                <a:lnTo>
                  <a:pt x="0" y="57548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
        <p:nvSpPr>
          <p:cNvPr id="7" name="Freeform 7"/>
          <p:cNvSpPr/>
          <p:nvPr/>
        </p:nvSpPr>
        <p:spPr>
          <a:xfrm>
            <a:off x="1028700" y="1911606"/>
            <a:ext cx="7622932" cy="6041174"/>
          </a:xfrm>
          <a:custGeom>
            <a:avLst/>
            <a:gdLst/>
            <a:ahLst/>
            <a:cxnLst/>
            <a:rect l="l" t="t" r="r" b="b"/>
            <a:pathLst>
              <a:path w="7622932" h="6041174">
                <a:moveTo>
                  <a:pt x="0" y="0"/>
                </a:moveTo>
                <a:lnTo>
                  <a:pt x="7622932" y="0"/>
                </a:lnTo>
                <a:lnTo>
                  <a:pt x="7622932" y="6041174"/>
                </a:lnTo>
                <a:lnTo>
                  <a:pt x="0" y="6041174"/>
                </a:lnTo>
                <a:lnTo>
                  <a:pt x="0" y="0"/>
                </a:lnTo>
                <a:close/>
              </a:path>
            </a:pathLst>
          </a:custGeom>
          <a:blipFill>
            <a:blip r:embed="rId7"/>
            <a:stretch>
              <a:fillRect/>
            </a:stretch>
          </a:blipFill>
        </p:spPr>
      </p:sp>
      <p:sp>
        <p:nvSpPr>
          <p:cNvPr id="8" name="TextBox 8"/>
          <p:cNvSpPr txBox="1"/>
          <p:nvPr/>
        </p:nvSpPr>
        <p:spPr>
          <a:xfrm>
            <a:off x="9724596" y="1673481"/>
            <a:ext cx="5894541" cy="6490361"/>
          </a:xfrm>
          <a:prstGeom prst="rect">
            <a:avLst/>
          </a:prstGeom>
        </p:spPr>
        <p:txBody>
          <a:bodyPr lIns="0" tIns="0" rIns="0" bIns="0" rtlCol="0" anchor="t">
            <a:spAutoFit/>
          </a:bodyPr>
          <a:lstStyle/>
          <a:p>
            <a:pPr algn="l">
              <a:lnSpc>
                <a:spcPts val="7000"/>
              </a:lnSpc>
            </a:pPr>
            <a:r>
              <a:rPr lang="en-US" sz="5000" b="1" i="1">
                <a:solidFill>
                  <a:srgbClr val="000000"/>
                </a:solidFill>
                <a:latin typeface="Agrandir Bold Italics"/>
                <a:ea typeface="Agrandir Bold Italics"/>
                <a:cs typeface="Agrandir Bold Italics"/>
                <a:sym typeface="Agrandir Bold Italics"/>
              </a:rPr>
              <a:t> Heatmaps</a:t>
            </a:r>
          </a:p>
          <a:p>
            <a:pPr algn="l">
              <a:lnSpc>
                <a:spcPts val="3638"/>
              </a:lnSpc>
            </a:pPr>
            <a:r>
              <a:rPr lang="en-US" sz="2598" b="1" i="1">
                <a:solidFill>
                  <a:srgbClr val="000000"/>
                </a:solidFill>
                <a:latin typeface="Agrandir Bold Italics"/>
                <a:ea typeface="Agrandir Bold Italics"/>
                <a:cs typeface="Agrandir Bold Italics"/>
                <a:sym typeface="Agrandir Bold Italics"/>
              </a:rPr>
              <a:t> </a:t>
            </a:r>
            <a:r>
              <a:rPr lang="en-US" sz="2598">
                <a:solidFill>
                  <a:srgbClr val="000000"/>
                </a:solidFill>
                <a:latin typeface="Agrandir"/>
                <a:ea typeface="Agrandir"/>
                <a:cs typeface="Agrandir"/>
                <a:sym typeface="Agrandir"/>
              </a:rPr>
              <a:t>Heatmaps visually represented the strength of correlation between different sentiment types (Positive, Negative, Neutral). The color intensity in the heatmap made it easy to detect strong, weak, or inverse relationships between sentiment categories at a glance.</a:t>
            </a:r>
          </a:p>
          <a:p>
            <a:pPr algn="l">
              <a:lnSpc>
                <a:spcPts val="3638"/>
              </a:lnSpc>
            </a:pPr>
            <a:endParaRPr lang="en-US" sz="2598">
              <a:solidFill>
                <a:srgbClr val="000000"/>
              </a:solidFill>
              <a:latin typeface="Agrandir"/>
              <a:ea typeface="Agrandir"/>
              <a:cs typeface="Agrandir"/>
              <a:sym typeface="Agrandir"/>
            </a:endParaRPr>
          </a:p>
          <a:p>
            <a:pPr algn="l">
              <a:lnSpc>
                <a:spcPts val="3638"/>
              </a:lnSpc>
            </a:pPr>
            <a:endParaRPr lang="en-US" sz="2598">
              <a:solidFill>
                <a:srgbClr val="000000"/>
              </a:solidFill>
              <a:latin typeface="Agrandir"/>
              <a:ea typeface="Agrandir"/>
              <a:cs typeface="Agrandir"/>
              <a:sym typeface="Agrandir"/>
            </a:endParaRPr>
          </a:p>
          <a:p>
            <a:pPr algn="ctr">
              <a:lnSpc>
                <a:spcPts val="7277"/>
              </a:lnSpc>
              <a:spcBef>
                <a:spcPct val="0"/>
              </a:spcBef>
            </a:pPr>
            <a:endParaRPr lang="en-US" sz="2598">
              <a:solidFill>
                <a:srgbClr val="000000"/>
              </a:solidFill>
              <a:latin typeface="Agrandir"/>
              <a:ea typeface="Agrandir"/>
              <a:cs typeface="Agrandir"/>
              <a:sym typeface="Agrand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flipV="1">
            <a:off x="0" y="0"/>
            <a:ext cx="5430623" cy="4534651"/>
          </a:xfrm>
          <a:custGeom>
            <a:avLst/>
            <a:gdLst/>
            <a:ahLst/>
            <a:cxnLst/>
            <a:rect l="l" t="t" r="r" b="b"/>
            <a:pathLst>
              <a:path w="5430623" h="4534651">
                <a:moveTo>
                  <a:pt x="5430623" y="4534651"/>
                </a:moveTo>
                <a:lnTo>
                  <a:pt x="0" y="4534651"/>
                </a:lnTo>
                <a:lnTo>
                  <a:pt x="0" y="0"/>
                </a:lnTo>
                <a:lnTo>
                  <a:pt x="5430623" y="0"/>
                </a:lnTo>
                <a:lnTo>
                  <a:pt x="5430623" y="45346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396097" y="4532159"/>
            <a:ext cx="6891903" cy="5754841"/>
          </a:xfrm>
          <a:custGeom>
            <a:avLst/>
            <a:gdLst/>
            <a:ahLst/>
            <a:cxnLst/>
            <a:rect l="l" t="t" r="r" b="b"/>
            <a:pathLst>
              <a:path w="6891903" h="5754841">
                <a:moveTo>
                  <a:pt x="0" y="0"/>
                </a:moveTo>
                <a:lnTo>
                  <a:pt x="6891903" y="0"/>
                </a:lnTo>
                <a:lnTo>
                  <a:pt x="6891903" y="5754841"/>
                </a:lnTo>
                <a:lnTo>
                  <a:pt x="0" y="57548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
        <p:nvSpPr>
          <p:cNvPr id="7" name="Freeform 7"/>
          <p:cNvSpPr/>
          <p:nvPr/>
        </p:nvSpPr>
        <p:spPr>
          <a:xfrm>
            <a:off x="770641" y="840000"/>
            <a:ext cx="8001484" cy="8285867"/>
          </a:xfrm>
          <a:custGeom>
            <a:avLst/>
            <a:gdLst/>
            <a:ahLst/>
            <a:cxnLst/>
            <a:rect l="l" t="t" r="r" b="b"/>
            <a:pathLst>
              <a:path w="8001484" h="8285867">
                <a:moveTo>
                  <a:pt x="0" y="0"/>
                </a:moveTo>
                <a:lnTo>
                  <a:pt x="8001484" y="0"/>
                </a:lnTo>
                <a:lnTo>
                  <a:pt x="8001484" y="8285867"/>
                </a:lnTo>
                <a:lnTo>
                  <a:pt x="0" y="8285867"/>
                </a:lnTo>
                <a:lnTo>
                  <a:pt x="0" y="0"/>
                </a:lnTo>
                <a:close/>
              </a:path>
            </a:pathLst>
          </a:custGeom>
          <a:blipFill>
            <a:blip r:embed="rId7"/>
            <a:stretch>
              <a:fillRect/>
            </a:stretch>
          </a:blipFill>
        </p:spPr>
      </p:sp>
      <p:sp>
        <p:nvSpPr>
          <p:cNvPr id="8" name="TextBox 8"/>
          <p:cNvSpPr txBox="1"/>
          <p:nvPr/>
        </p:nvSpPr>
        <p:spPr>
          <a:xfrm>
            <a:off x="9951853" y="1413065"/>
            <a:ext cx="5894541" cy="6490361"/>
          </a:xfrm>
          <a:prstGeom prst="rect">
            <a:avLst/>
          </a:prstGeom>
        </p:spPr>
        <p:txBody>
          <a:bodyPr lIns="0" tIns="0" rIns="0" bIns="0" rtlCol="0" anchor="t">
            <a:spAutoFit/>
          </a:bodyPr>
          <a:lstStyle/>
          <a:p>
            <a:pPr algn="l">
              <a:lnSpc>
                <a:spcPts val="7000"/>
              </a:lnSpc>
            </a:pPr>
            <a:r>
              <a:rPr lang="en-US" sz="5000" b="1" i="1">
                <a:solidFill>
                  <a:srgbClr val="000000"/>
                </a:solidFill>
                <a:latin typeface="Agrandir Bold Italics"/>
                <a:ea typeface="Agrandir Bold Italics"/>
                <a:cs typeface="Agrandir Bold Italics"/>
                <a:sym typeface="Agrandir Bold Italics"/>
              </a:rPr>
              <a:t> Pair Plots</a:t>
            </a:r>
          </a:p>
          <a:p>
            <a:pPr algn="l">
              <a:lnSpc>
                <a:spcPts val="3638"/>
              </a:lnSpc>
            </a:pPr>
            <a:r>
              <a:rPr lang="en-US" sz="2598" b="1" i="1">
                <a:solidFill>
                  <a:srgbClr val="000000"/>
                </a:solidFill>
                <a:latin typeface="Agrandir Bold Italics"/>
                <a:ea typeface="Agrandir Bold Italics"/>
                <a:cs typeface="Agrandir Bold Italics"/>
                <a:sym typeface="Agrandir Bold Italics"/>
              </a:rPr>
              <a:t> </a:t>
            </a:r>
            <a:r>
              <a:rPr lang="en-US" sz="2598">
                <a:solidFill>
                  <a:srgbClr val="000000"/>
                </a:solidFill>
                <a:latin typeface="Agrandir"/>
                <a:ea typeface="Agrandir"/>
                <a:cs typeface="Agrandir"/>
                <a:sym typeface="Agrandir"/>
              </a:rPr>
              <a:t>Pair plots allowed a multivariate comparison of all sentiment types simultaneously. They displayed scatter plots for every pair of sentiment variables, making it easier to observe interaction patterns, clusters, and correlations in one compact view.</a:t>
            </a:r>
          </a:p>
          <a:p>
            <a:pPr algn="l">
              <a:lnSpc>
                <a:spcPts val="3638"/>
              </a:lnSpc>
            </a:pPr>
            <a:endParaRPr lang="en-US" sz="2598">
              <a:solidFill>
                <a:srgbClr val="000000"/>
              </a:solidFill>
              <a:latin typeface="Agrandir"/>
              <a:ea typeface="Agrandir"/>
              <a:cs typeface="Agrandir"/>
              <a:sym typeface="Agrandir"/>
            </a:endParaRPr>
          </a:p>
          <a:p>
            <a:pPr algn="l">
              <a:lnSpc>
                <a:spcPts val="3638"/>
              </a:lnSpc>
            </a:pPr>
            <a:endParaRPr lang="en-US" sz="2598">
              <a:solidFill>
                <a:srgbClr val="000000"/>
              </a:solidFill>
              <a:latin typeface="Agrandir"/>
              <a:ea typeface="Agrandir"/>
              <a:cs typeface="Agrandir"/>
              <a:sym typeface="Agrandir"/>
            </a:endParaRPr>
          </a:p>
          <a:p>
            <a:pPr algn="ctr">
              <a:lnSpc>
                <a:spcPts val="7277"/>
              </a:lnSpc>
              <a:spcBef>
                <a:spcPct val="0"/>
              </a:spcBef>
            </a:pPr>
            <a:endParaRPr lang="en-US" sz="2598">
              <a:solidFill>
                <a:srgbClr val="000000"/>
              </a:solidFill>
              <a:latin typeface="Agrandir"/>
              <a:ea typeface="Agrandir"/>
              <a:cs typeface="Agrandir"/>
              <a:sym typeface="Agrand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flipV="1">
            <a:off x="0" y="0"/>
            <a:ext cx="5430623" cy="4534651"/>
          </a:xfrm>
          <a:custGeom>
            <a:avLst/>
            <a:gdLst/>
            <a:ahLst/>
            <a:cxnLst/>
            <a:rect l="l" t="t" r="r" b="b"/>
            <a:pathLst>
              <a:path w="5430623" h="4534651">
                <a:moveTo>
                  <a:pt x="5430623" y="4534651"/>
                </a:moveTo>
                <a:lnTo>
                  <a:pt x="0" y="4534651"/>
                </a:lnTo>
                <a:lnTo>
                  <a:pt x="0" y="0"/>
                </a:lnTo>
                <a:lnTo>
                  <a:pt x="5430623" y="0"/>
                </a:lnTo>
                <a:lnTo>
                  <a:pt x="5430623" y="45346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396097" y="4532159"/>
            <a:ext cx="6891903" cy="5754841"/>
          </a:xfrm>
          <a:custGeom>
            <a:avLst/>
            <a:gdLst/>
            <a:ahLst/>
            <a:cxnLst/>
            <a:rect l="l" t="t" r="r" b="b"/>
            <a:pathLst>
              <a:path w="6891903" h="5754841">
                <a:moveTo>
                  <a:pt x="0" y="0"/>
                </a:moveTo>
                <a:lnTo>
                  <a:pt x="6891903" y="0"/>
                </a:lnTo>
                <a:lnTo>
                  <a:pt x="6891903" y="5754841"/>
                </a:lnTo>
                <a:lnTo>
                  <a:pt x="0" y="57548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8574130" y="2011738"/>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
        <p:nvSpPr>
          <p:cNvPr id="7" name="Freeform 7"/>
          <p:cNvSpPr/>
          <p:nvPr/>
        </p:nvSpPr>
        <p:spPr>
          <a:xfrm>
            <a:off x="1028700" y="1514994"/>
            <a:ext cx="6339283" cy="6034331"/>
          </a:xfrm>
          <a:custGeom>
            <a:avLst/>
            <a:gdLst/>
            <a:ahLst/>
            <a:cxnLst/>
            <a:rect l="l" t="t" r="r" b="b"/>
            <a:pathLst>
              <a:path w="6339283" h="6034331">
                <a:moveTo>
                  <a:pt x="0" y="0"/>
                </a:moveTo>
                <a:lnTo>
                  <a:pt x="6339283" y="0"/>
                </a:lnTo>
                <a:lnTo>
                  <a:pt x="6339283" y="6034330"/>
                </a:lnTo>
                <a:lnTo>
                  <a:pt x="0" y="6034330"/>
                </a:lnTo>
                <a:lnTo>
                  <a:pt x="0" y="0"/>
                </a:lnTo>
                <a:close/>
              </a:path>
            </a:pathLst>
          </a:custGeom>
          <a:blipFill>
            <a:blip r:embed="rId7"/>
            <a:stretch>
              <a:fillRect b="-120585"/>
            </a:stretch>
          </a:blipFill>
        </p:spPr>
      </p:sp>
      <p:sp>
        <p:nvSpPr>
          <p:cNvPr id="8" name="TextBox 8"/>
          <p:cNvSpPr txBox="1"/>
          <p:nvPr/>
        </p:nvSpPr>
        <p:spPr>
          <a:xfrm>
            <a:off x="8574130" y="1126172"/>
            <a:ext cx="8229091" cy="8319161"/>
          </a:xfrm>
          <a:prstGeom prst="rect">
            <a:avLst/>
          </a:prstGeom>
        </p:spPr>
        <p:txBody>
          <a:bodyPr lIns="0" tIns="0" rIns="0" bIns="0" rtlCol="0" anchor="t">
            <a:spAutoFit/>
          </a:bodyPr>
          <a:lstStyle/>
          <a:p>
            <a:pPr algn="l">
              <a:lnSpc>
                <a:spcPts val="7000"/>
              </a:lnSpc>
            </a:pPr>
            <a:r>
              <a:rPr lang="en-US" sz="5000" b="1" i="1">
                <a:solidFill>
                  <a:srgbClr val="000000"/>
                </a:solidFill>
                <a:latin typeface="Agrandir Bold Italics"/>
                <a:ea typeface="Agrandir Bold Italics"/>
                <a:cs typeface="Agrandir Bold Italics"/>
                <a:sym typeface="Agrandir Bold Italics"/>
              </a:rPr>
              <a:t> Radar Plots</a:t>
            </a:r>
          </a:p>
          <a:p>
            <a:pPr algn="l">
              <a:lnSpc>
                <a:spcPts val="3638"/>
              </a:lnSpc>
            </a:pPr>
            <a:r>
              <a:rPr lang="en-US" sz="2598" b="1" i="1">
                <a:solidFill>
                  <a:srgbClr val="000000"/>
                </a:solidFill>
                <a:latin typeface="Agrandir Bold Italics"/>
                <a:ea typeface="Agrandir Bold Italics"/>
                <a:cs typeface="Agrandir Bold Italics"/>
                <a:sym typeface="Agrandir Bold Italics"/>
              </a:rPr>
              <a:t> </a:t>
            </a:r>
            <a:r>
              <a:rPr lang="en-US" sz="2598">
                <a:solidFill>
                  <a:srgbClr val="000000"/>
                </a:solidFill>
                <a:latin typeface="Agrandir"/>
                <a:ea typeface="Agrandir"/>
                <a:cs typeface="Agrandir"/>
                <a:sym typeface="Agrandir"/>
              </a:rPr>
              <a:t>Radar plots (also known as spider or web charts) are useful for comparing multiple variables across different categories on a single plot. In the context of this project, a radar plot could be used to visualize the sentiment distribution (Positive, Neutral, Negative, Irrelevant) for individual entities in a circular format. Each axis represents a sentiment type, and the plot forms a closed shape that highlights which sentiments are dominant or lacki</a:t>
            </a:r>
            <a:r>
              <a:rPr lang="en-US" sz="2598" i="1">
                <a:solidFill>
                  <a:srgbClr val="000000"/>
                </a:solidFill>
                <a:latin typeface="Agrandir Italics"/>
                <a:ea typeface="Agrandir Italics"/>
                <a:cs typeface="Agrandir Italics"/>
                <a:sym typeface="Agrandir Italics"/>
              </a:rPr>
              <a:t>ng for a particular brand. This format is especially helpful for side-by-side comparisons of sentiment profiles across several entities.</a:t>
            </a:r>
          </a:p>
          <a:p>
            <a:pPr algn="l">
              <a:lnSpc>
                <a:spcPts val="3638"/>
              </a:lnSpc>
            </a:pPr>
            <a:endParaRPr lang="en-US" sz="2598" i="1">
              <a:solidFill>
                <a:srgbClr val="000000"/>
              </a:solidFill>
              <a:latin typeface="Agrandir Italics"/>
              <a:ea typeface="Agrandir Italics"/>
              <a:cs typeface="Agrandir Italics"/>
              <a:sym typeface="Agrandir Italics"/>
            </a:endParaRPr>
          </a:p>
          <a:p>
            <a:pPr algn="l">
              <a:lnSpc>
                <a:spcPts val="3638"/>
              </a:lnSpc>
            </a:pPr>
            <a:endParaRPr lang="en-US" sz="2598" i="1">
              <a:solidFill>
                <a:srgbClr val="000000"/>
              </a:solidFill>
              <a:latin typeface="Agrandir Italics"/>
              <a:ea typeface="Agrandir Italics"/>
              <a:cs typeface="Agrandir Italics"/>
              <a:sym typeface="Agrandir Italics"/>
            </a:endParaRPr>
          </a:p>
          <a:p>
            <a:pPr algn="ctr">
              <a:lnSpc>
                <a:spcPts val="7277"/>
              </a:lnSpc>
              <a:spcBef>
                <a:spcPct val="0"/>
              </a:spcBef>
            </a:pPr>
            <a:endParaRPr lang="en-US" sz="2598" i="1">
              <a:solidFill>
                <a:srgbClr val="000000"/>
              </a:solidFill>
              <a:latin typeface="Agrandir Italics"/>
              <a:ea typeface="Agrandir Italics"/>
              <a:cs typeface="Agrandir Italics"/>
              <a:sym typeface="Agrandir Itali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flipV="1">
            <a:off x="0" y="0"/>
            <a:ext cx="5430623" cy="4534651"/>
          </a:xfrm>
          <a:custGeom>
            <a:avLst/>
            <a:gdLst/>
            <a:ahLst/>
            <a:cxnLst/>
            <a:rect l="l" t="t" r="r" b="b"/>
            <a:pathLst>
              <a:path w="5430623" h="4534651">
                <a:moveTo>
                  <a:pt x="5430623" y="4534651"/>
                </a:moveTo>
                <a:lnTo>
                  <a:pt x="0" y="4534651"/>
                </a:lnTo>
                <a:lnTo>
                  <a:pt x="0" y="0"/>
                </a:lnTo>
                <a:lnTo>
                  <a:pt x="5430623" y="0"/>
                </a:lnTo>
                <a:lnTo>
                  <a:pt x="5430623" y="45346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396097" y="4532159"/>
            <a:ext cx="6891903" cy="5754841"/>
          </a:xfrm>
          <a:custGeom>
            <a:avLst/>
            <a:gdLst/>
            <a:ahLst/>
            <a:cxnLst/>
            <a:rect l="l" t="t" r="r" b="b"/>
            <a:pathLst>
              <a:path w="6891903" h="5754841">
                <a:moveTo>
                  <a:pt x="0" y="0"/>
                </a:moveTo>
                <a:lnTo>
                  <a:pt x="6891903" y="0"/>
                </a:lnTo>
                <a:lnTo>
                  <a:pt x="6891903" y="5754841"/>
                </a:lnTo>
                <a:lnTo>
                  <a:pt x="0" y="57548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
        <p:nvSpPr>
          <p:cNvPr id="7" name="Freeform 7"/>
          <p:cNvSpPr/>
          <p:nvPr/>
        </p:nvSpPr>
        <p:spPr>
          <a:xfrm>
            <a:off x="1304858" y="497789"/>
            <a:ext cx="1410453" cy="1771117"/>
          </a:xfrm>
          <a:custGeom>
            <a:avLst/>
            <a:gdLst/>
            <a:ahLst/>
            <a:cxnLst/>
            <a:rect l="l" t="t" r="r" b="b"/>
            <a:pathLst>
              <a:path w="1410453" h="1771117">
                <a:moveTo>
                  <a:pt x="0" y="0"/>
                </a:moveTo>
                <a:lnTo>
                  <a:pt x="1410454" y="0"/>
                </a:lnTo>
                <a:lnTo>
                  <a:pt x="1410454" y="1771117"/>
                </a:lnTo>
                <a:lnTo>
                  <a:pt x="0" y="17711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473314" y="3501995"/>
            <a:ext cx="6919681" cy="3907585"/>
          </a:xfrm>
          <a:custGeom>
            <a:avLst/>
            <a:gdLst/>
            <a:ahLst/>
            <a:cxnLst/>
            <a:rect l="l" t="t" r="r" b="b"/>
            <a:pathLst>
              <a:path w="6919681" h="3907585">
                <a:moveTo>
                  <a:pt x="0" y="0"/>
                </a:moveTo>
                <a:lnTo>
                  <a:pt x="6919681" y="0"/>
                </a:lnTo>
                <a:lnTo>
                  <a:pt x="6919681" y="3907585"/>
                </a:lnTo>
                <a:lnTo>
                  <a:pt x="0" y="3907585"/>
                </a:lnTo>
                <a:lnTo>
                  <a:pt x="0" y="0"/>
                </a:lnTo>
                <a:close/>
              </a:path>
            </a:pathLst>
          </a:custGeom>
          <a:blipFill>
            <a:blip r:embed="rId9"/>
            <a:stretch>
              <a:fillRect l="-1533" t="-1212" r="-2261" b="-4474"/>
            </a:stretch>
          </a:blipFill>
        </p:spPr>
      </p:sp>
      <p:sp>
        <p:nvSpPr>
          <p:cNvPr id="9" name="Freeform 9"/>
          <p:cNvSpPr/>
          <p:nvPr/>
        </p:nvSpPr>
        <p:spPr>
          <a:xfrm>
            <a:off x="9186890" y="3675295"/>
            <a:ext cx="8072410" cy="3560985"/>
          </a:xfrm>
          <a:custGeom>
            <a:avLst/>
            <a:gdLst/>
            <a:ahLst/>
            <a:cxnLst/>
            <a:rect l="l" t="t" r="r" b="b"/>
            <a:pathLst>
              <a:path w="8072410" h="3560985">
                <a:moveTo>
                  <a:pt x="0" y="0"/>
                </a:moveTo>
                <a:lnTo>
                  <a:pt x="8072410" y="0"/>
                </a:lnTo>
                <a:lnTo>
                  <a:pt x="8072410" y="3560985"/>
                </a:lnTo>
                <a:lnTo>
                  <a:pt x="0" y="3560985"/>
                </a:lnTo>
                <a:lnTo>
                  <a:pt x="0" y="0"/>
                </a:lnTo>
                <a:close/>
              </a:path>
            </a:pathLst>
          </a:custGeom>
          <a:blipFill>
            <a:blip r:embed="rId10"/>
            <a:stretch>
              <a:fillRect/>
            </a:stretch>
          </a:blipFill>
        </p:spPr>
      </p:sp>
      <p:sp>
        <p:nvSpPr>
          <p:cNvPr id="10" name="TextBox 10"/>
          <p:cNvSpPr txBox="1"/>
          <p:nvPr/>
        </p:nvSpPr>
        <p:spPr>
          <a:xfrm>
            <a:off x="3739301" y="1135380"/>
            <a:ext cx="13519999" cy="930910"/>
          </a:xfrm>
          <a:prstGeom prst="rect">
            <a:avLst/>
          </a:prstGeom>
        </p:spPr>
        <p:txBody>
          <a:bodyPr lIns="0" tIns="0" rIns="0" bIns="0" rtlCol="0" anchor="t">
            <a:spAutoFit/>
          </a:bodyPr>
          <a:lstStyle/>
          <a:p>
            <a:pPr marL="0" lvl="0" indent="0" algn="l">
              <a:lnSpc>
                <a:spcPts val="4969"/>
              </a:lnSpc>
              <a:spcBef>
                <a:spcPct val="0"/>
              </a:spcBef>
            </a:pPr>
            <a:r>
              <a:rPr lang="en-US" sz="6999" b="1">
                <a:solidFill>
                  <a:srgbClr val="000000"/>
                </a:solidFill>
                <a:latin typeface="Agrandir Bold"/>
                <a:ea typeface="Agrandir Bold"/>
                <a:cs typeface="Agrandir Bold"/>
                <a:sym typeface="Agrandir Bold"/>
              </a:rPr>
              <a:t>Microsoft Excel Visualizations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a:off x="0" y="4564780"/>
            <a:ext cx="6891903" cy="5754841"/>
          </a:xfrm>
          <a:custGeom>
            <a:avLst/>
            <a:gdLst/>
            <a:ahLst/>
            <a:cxnLst/>
            <a:rect l="l" t="t" r="r" b="b"/>
            <a:pathLst>
              <a:path w="6891903" h="5754841">
                <a:moveTo>
                  <a:pt x="6891903" y="0"/>
                </a:moveTo>
                <a:lnTo>
                  <a:pt x="0" y="0"/>
                </a:lnTo>
                <a:lnTo>
                  <a:pt x="0" y="5754841"/>
                </a:lnTo>
                <a:lnTo>
                  <a:pt x="6891903" y="5754841"/>
                </a:lnTo>
                <a:lnTo>
                  <a:pt x="689190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flipV="1">
            <a:off x="11738489" y="0"/>
            <a:ext cx="6549511" cy="5468939"/>
          </a:xfrm>
          <a:custGeom>
            <a:avLst/>
            <a:gdLst/>
            <a:ahLst/>
            <a:cxnLst/>
            <a:rect l="l" t="t" r="r" b="b"/>
            <a:pathLst>
              <a:path w="6549511" h="5468939">
                <a:moveTo>
                  <a:pt x="0" y="5468939"/>
                </a:moveTo>
                <a:lnTo>
                  <a:pt x="6549511" y="5468939"/>
                </a:lnTo>
                <a:lnTo>
                  <a:pt x="6549511" y="0"/>
                </a:lnTo>
                <a:lnTo>
                  <a:pt x="0" y="0"/>
                </a:lnTo>
                <a:lnTo>
                  <a:pt x="0" y="54689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608975" y="3005247"/>
            <a:ext cx="8535025" cy="5580380"/>
          </a:xfrm>
          <a:prstGeom prst="rect">
            <a:avLst/>
          </a:prstGeom>
        </p:spPr>
        <p:txBody>
          <a:bodyPr lIns="0" tIns="0" rIns="0" bIns="0" rtlCol="0" anchor="t">
            <a:spAutoFit/>
          </a:bodyPr>
          <a:lstStyle/>
          <a:p>
            <a:pPr algn="l">
              <a:lnSpc>
                <a:spcPts val="3220"/>
              </a:lnSpc>
            </a:pPr>
            <a:r>
              <a:rPr lang="en-US" sz="2300">
                <a:solidFill>
                  <a:srgbClr val="000000"/>
                </a:solidFill>
                <a:latin typeface="Red Hat Display"/>
                <a:ea typeface="Red Hat Display"/>
                <a:cs typeface="Red Hat Display"/>
                <a:sym typeface="Red Hat Display"/>
              </a:rPr>
              <a:t>This project successfully conducted a sentiment analysis on public reactions using Twitter data. By collecting, cleaning, and analyzing tweets, we were able to extract meaningful insights into how the public perceives various entities and events. Using a combination of statistical methods, visualizations, and sentiment scoring techniques, we identified trends in emotional responses and verified sentiment relationships through correlation and regression. The results highlighted the importance of timely and adaptive sentiment monitoring for applications in public communication, health policy, and crisis management. Overall, the project demonstrates how social media analytics can provide real-time feedback and support decision-making processes by understanding public opinion in a data-driven way.</a:t>
            </a:r>
          </a:p>
          <a:p>
            <a:pPr algn="l">
              <a:lnSpc>
                <a:spcPts val="3220"/>
              </a:lnSpc>
              <a:spcBef>
                <a:spcPct val="0"/>
              </a:spcBef>
            </a:pPr>
            <a:endParaRPr lang="en-US" sz="2300">
              <a:solidFill>
                <a:srgbClr val="000000"/>
              </a:solidFill>
              <a:latin typeface="Red Hat Display"/>
              <a:ea typeface="Red Hat Display"/>
              <a:cs typeface="Red Hat Display"/>
              <a:sym typeface="Red Hat Display"/>
            </a:endParaRPr>
          </a:p>
        </p:txBody>
      </p:sp>
      <p:sp>
        <p:nvSpPr>
          <p:cNvPr id="7" name="Freeform 7"/>
          <p:cNvSpPr/>
          <p:nvPr/>
        </p:nvSpPr>
        <p:spPr>
          <a:xfrm rot="9795080" flipH="1">
            <a:off x="7482640" y="-627268"/>
            <a:ext cx="4678347" cy="3409346"/>
          </a:xfrm>
          <a:custGeom>
            <a:avLst/>
            <a:gdLst/>
            <a:ahLst/>
            <a:cxnLst/>
            <a:rect l="l" t="t" r="r" b="b"/>
            <a:pathLst>
              <a:path w="4678347" h="3409346">
                <a:moveTo>
                  <a:pt x="4678347" y="0"/>
                </a:moveTo>
                <a:lnTo>
                  <a:pt x="0" y="0"/>
                </a:lnTo>
                <a:lnTo>
                  <a:pt x="0" y="3409346"/>
                </a:lnTo>
                <a:lnTo>
                  <a:pt x="4678347" y="3409346"/>
                </a:lnTo>
                <a:lnTo>
                  <a:pt x="467834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9399301" y="1364297"/>
            <a:ext cx="8405365" cy="8069150"/>
          </a:xfrm>
          <a:custGeom>
            <a:avLst/>
            <a:gdLst/>
            <a:ahLst/>
            <a:cxnLst/>
            <a:rect l="l" t="t" r="r" b="b"/>
            <a:pathLst>
              <a:path w="8405365" h="8069150">
                <a:moveTo>
                  <a:pt x="0" y="0"/>
                </a:moveTo>
                <a:lnTo>
                  <a:pt x="8405365" y="0"/>
                </a:lnTo>
                <a:lnTo>
                  <a:pt x="8405365" y="8069151"/>
                </a:lnTo>
                <a:lnTo>
                  <a:pt x="0" y="80691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1028700" y="1721325"/>
            <a:ext cx="5016846" cy="1184275"/>
          </a:xfrm>
          <a:prstGeom prst="rect">
            <a:avLst/>
          </a:prstGeom>
        </p:spPr>
        <p:txBody>
          <a:bodyPr lIns="0" tIns="0" rIns="0" bIns="0" rtlCol="0" anchor="t">
            <a:spAutoFit/>
          </a:bodyPr>
          <a:lstStyle/>
          <a:p>
            <a:pPr marL="0" lvl="0" indent="0" algn="l">
              <a:lnSpc>
                <a:spcPts val="7699"/>
              </a:lnSpc>
            </a:pPr>
            <a:r>
              <a:rPr lang="en-US" sz="6999" b="1">
                <a:solidFill>
                  <a:srgbClr val="000000"/>
                </a:solidFill>
                <a:latin typeface="Agrandir Bold"/>
                <a:ea typeface="Agrandir Bold"/>
                <a:cs typeface="Agrandir Bold"/>
                <a:sym typeface="Agrandir Bold"/>
              </a:rPr>
              <a:t>Conclusion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a:off x="0" y="4564780"/>
            <a:ext cx="6891903" cy="5754841"/>
          </a:xfrm>
          <a:custGeom>
            <a:avLst/>
            <a:gdLst/>
            <a:ahLst/>
            <a:cxnLst/>
            <a:rect l="l" t="t" r="r" b="b"/>
            <a:pathLst>
              <a:path w="6891903" h="5754841">
                <a:moveTo>
                  <a:pt x="6891903" y="0"/>
                </a:moveTo>
                <a:lnTo>
                  <a:pt x="0" y="0"/>
                </a:lnTo>
                <a:lnTo>
                  <a:pt x="0" y="5754841"/>
                </a:lnTo>
                <a:lnTo>
                  <a:pt x="6891903" y="5754841"/>
                </a:lnTo>
                <a:lnTo>
                  <a:pt x="689190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flipV="1">
            <a:off x="11738489" y="0"/>
            <a:ext cx="6549511" cy="5468939"/>
          </a:xfrm>
          <a:custGeom>
            <a:avLst/>
            <a:gdLst/>
            <a:ahLst/>
            <a:cxnLst/>
            <a:rect l="l" t="t" r="r" b="b"/>
            <a:pathLst>
              <a:path w="6549511" h="5468939">
                <a:moveTo>
                  <a:pt x="0" y="5468939"/>
                </a:moveTo>
                <a:lnTo>
                  <a:pt x="6549511" y="5468939"/>
                </a:lnTo>
                <a:lnTo>
                  <a:pt x="6549511" y="0"/>
                </a:lnTo>
                <a:lnTo>
                  <a:pt x="0" y="0"/>
                </a:lnTo>
                <a:lnTo>
                  <a:pt x="0" y="54689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9795080" flipH="1">
            <a:off x="7482640" y="-627268"/>
            <a:ext cx="4678347" cy="3409346"/>
          </a:xfrm>
          <a:custGeom>
            <a:avLst/>
            <a:gdLst/>
            <a:ahLst/>
            <a:cxnLst/>
            <a:rect l="l" t="t" r="r" b="b"/>
            <a:pathLst>
              <a:path w="4678347" h="3409346">
                <a:moveTo>
                  <a:pt x="4678347" y="0"/>
                </a:moveTo>
                <a:lnTo>
                  <a:pt x="0" y="0"/>
                </a:lnTo>
                <a:lnTo>
                  <a:pt x="0" y="3409346"/>
                </a:lnTo>
                <a:lnTo>
                  <a:pt x="4678347" y="3409346"/>
                </a:lnTo>
                <a:lnTo>
                  <a:pt x="467834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241985" y="1182217"/>
            <a:ext cx="6446989" cy="7922567"/>
          </a:xfrm>
          <a:custGeom>
            <a:avLst/>
            <a:gdLst/>
            <a:ahLst/>
            <a:cxnLst/>
            <a:rect l="l" t="t" r="r" b="b"/>
            <a:pathLst>
              <a:path w="6446989" h="7922567">
                <a:moveTo>
                  <a:pt x="0" y="0"/>
                </a:moveTo>
                <a:lnTo>
                  <a:pt x="6446988" y="0"/>
                </a:lnTo>
                <a:lnTo>
                  <a:pt x="6446988" y="7922566"/>
                </a:lnTo>
                <a:lnTo>
                  <a:pt x="0" y="79225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1473314" y="3399795"/>
            <a:ext cx="6947925" cy="3287385"/>
          </a:xfrm>
          <a:prstGeom prst="rect">
            <a:avLst/>
          </a:prstGeom>
        </p:spPr>
        <p:txBody>
          <a:bodyPr lIns="0" tIns="0" rIns="0" bIns="0" rtlCol="0" anchor="t">
            <a:spAutoFit/>
          </a:bodyPr>
          <a:lstStyle/>
          <a:p>
            <a:pPr marL="0" lvl="0" indent="0" algn="l">
              <a:lnSpc>
                <a:spcPts val="11659"/>
              </a:lnSpc>
            </a:pPr>
            <a:r>
              <a:rPr lang="en-US" sz="10599" b="1">
                <a:solidFill>
                  <a:srgbClr val="000000"/>
                </a:solidFill>
                <a:latin typeface="Agrandir Bold"/>
                <a:ea typeface="Agrandir Bold"/>
                <a:cs typeface="Agrandir Bold"/>
                <a:sym typeface="Agrandir Bold"/>
              </a:rPr>
              <a:t>Project Summary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V="1">
            <a:off x="10817837" y="0"/>
            <a:ext cx="7470163" cy="6237697"/>
          </a:xfrm>
          <a:custGeom>
            <a:avLst/>
            <a:gdLst/>
            <a:ahLst/>
            <a:cxnLst/>
            <a:rect l="l" t="t" r="r" b="b"/>
            <a:pathLst>
              <a:path w="7470163" h="6237697">
                <a:moveTo>
                  <a:pt x="0" y="6237697"/>
                </a:moveTo>
                <a:lnTo>
                  <a:pt x="7470163" y="6237697"/>
                </a:lnTo>
                <a:lnTo>
                  <a:pt x="7470163" y="0"/>
                </a:lnTo>
                <a:lnTo>
                  <a:pt x="0" y="0"/>
                </a:lnTo>
                <a:lnTo>
                  <a:pt x="0" y="623769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flipH="1" flipV="1">
            <a:off x="0" y="0"/>
            <a:ext cx="5430623" cy="4534651"/>
          </a:xfrm>
          <a:custGeom>
            <a:avLst/>
            <a:gdLst/>
            <a:ahLst/>
            <a:cxnLst/>
            <a:rect l="l" t="t" r="r" b="b"/>
            <a:pathLst>
              <a:path w="5430623" h="4534651">
                <a:moveTo>
                  <a:pt x="5430623" y="4534651"/>
                </a:moveTo>
                <a:lnTo>
                  <a:pt x="0" y="4534651"/>
                </a:lnTo>
                <a:lnTo>
                  <a:pt x="0" y="0"/>
                </a:lnTo>
                <a:lnTo>
                  <a:pt x="5430623" y="0"/>
                </a:lnTo>
                <a:lnTo>
                  <a:pt x="5430623" y="453465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595311" y="965518"/>
            <a:ext cx="8663989" cy="930910"/>
          </a:xfrm>
          <a:prstGeom prst="rect">
            <a:avLst/>
          </a:prstGeom>
        </p:spPr>
        <p:txBody>
          <a:bodyPr lIns="0" tIns="0" rIns="0" bIns="0" rtlCol="0" anchor="t">
            <a:spAutoFit/>
          </a:bodyPr>
          <a:lstStyle/>
          <a:p>
            <a:pPr marL="0" lvl="0" indent="0" algn="l">
              <a:lnSpc>
                <a:spcPts val="4969"/>
              </a:lnSpc>
              <a:spcBef>
                <a:spcPct val="0"/>
              </a:spcBef>
            </a:pPr>
            <a:r>
              <a:rPr lang="en-US" sz="6999" b="1">
                <a:solidFill>
                  <a:srgbClr val="000000"/>
                </a:solidFill>
                <a:latin typeface="Agrandir Bold"/>
                <a:ea typeface="Agrandir Bold"/>
                <a:cs typeface="Agrandir Bold"/>
                <a:sym typeface="Agrandir Bold"/>
              </a:rPr>
              <a:t>Introduction</a:t>
            </a:r>
          </a:p>
        </p:txBody>
      </p:sp>
      <p:sp>
        <p:nvSpPr>
          <p:cNvPr id="6" name="TextBox 6"/>
          <p:cNvSpPr txBox="1"/>
          <p:nvPr/>
        </p:nvSpPr>
        <p:spPr>
          <a:xfrm>
            <a:off x="8301816" y="2456134"/>
            <a:ext cx="9692689" cy="7011670"/>
          </a:xfrm>
          <a:prstGeom prst="rect">
            <a:avLst/>
          </a:prstGeom>
        </p:spPr>
        <p:txBody>
          <a:bodyPr lIns="0" tIns="0" rIns="0" bIns="0" rtlCol="0" anchor="t">
            <a:spAutoFit/>
          </a:bodyPr>
          <a:lstStyle/>
          <a:p>
            <a:pPr algn="l">
              <a:lnSpc>
                <a:spcPts val="3080"/>
              </a:lnSpc>
            </a:pPr>
            <a:r>
              <a:rPr lang="en-US" sz="2200">
                <a:solidFill>
                  <a:srgbClr val="000000"/>
                </a:solidFill>
                <a:latin typeface="Red Hat Display"/>
                <a:ea typeface="Red Hat Display"/>
                <a:cs typeface="Red Hat Display"/>
                <a:sym typeface="Red Hat Display"/>
              </a:rPr>
              <a:t>Sentiment analysis is the process of determining the emotional tone behind a body of text. It is commonly applied in social media monitoring to interpret public sentiment toward events, products, or services. This project focuses on analyzing sentiments expressed on Twitter to gauge public reactions on various trending topics. By leveraging machine learning techniques, we aimed to classify tweets into Positive, Negative, Neutral, and Irrelevant categories, offering a comprehensive view of online public opinion.</a:t>
            </a:r>
          </a:p>
          <a:p>
            <a:pPr algn="l">
              <a:lnSpc>
                <a:spcPts val="3080"/>
              </a:lnSpc>
            </a:pPr>
            <a:r>
              <a:rPr lang="en-US" sz="2200">
                <a:solidFill>
                  <a:srgbClr val="000000"/>
                </a:solidFill>
                <a:latin typeface="Red Hat Display"/>
                <a:ea typeface="Red Hat Display"/>
                <a:cs typeface="Red Hat Display"/>
                <a:sym typeface="Red Hat Display"/>
              </a:rPr>
              <a:t>To achieve this, a combination of Python-based tools and libraries was used. Data preprocessing and analysis were carried out using Pandas and NumPy, while text cleaning was performed with NLTK. Matplotlib and Seaborn were used for data visualization, helping uncover sentiment distributions and trends. Machine learning models were implemented using scikit-learn, allowing us to train and evaluate classifiers for sentiment detection. The entire workflow was managed in a Jupyter Notebook, with additional insights derived from an Excel-based dataset for entity-level sentiment tracking. These tools together enabled a thorough and scalable sentiment analysis pipeline.</a:t>
            </a:r>
          </a:p>
          <a:p>
            <a:pPr algn="l">
              <a:lnSpc>
                <a:spcPts val="3080"/>
              </a:lnSpc>
            </a:pPr>
            <a:endParaRPr lang="en-US" sz="2200">
              <a:solidFill>
                <a:srgbClr val="000000"/>
              </a:solidFill>
              <a:latin typeface="Red Hat Display"/>
              <a:ea typeface="Red Hat Display"/>
              <a:cs typeface="Red Hat Display"/>
              <a:sym typeface="Red Hat Display"/>
            </a:endParaRPr>
          </a:p>
          <a:p>
            <a:pPr algn="l">
              <a:lnSpc>
                <a:spcPts val="3080"/>
              </a:lnSpc>
              <a:spcBef>
                <a:spcPct val="0"/>
              </a:spcBef>
            </a:pPr>
            <a:endParaRPr lang="en-US" sz="2200">
              <a:solidFill>
                <a:srgbClr val="000000"/>
              </a:solidFill>
              <a:latin typeface="Red Hat Display"/>
              <a:ea typeface="Red Hat Display"/>
              <a:cs typeface="Red Hat Display"/>
              <a:sym typeface="Red Hat Display"/>
            </a:endParaRPr>
          </a:p>
        </p:txBody>
      </p:sp>
      <p:sp>
        <p:nvSpPr>
          <p:cNvPr id="7" name="Freeform 7"/>
          <p:cNvSpPr/>
          <p:nvPr/>
        </p:nvSpPr>
        <p:spPr>
          <a:xfrm>
            <a:off x="-1293863" y="954725"/>
            <a:ext cx="9360391" cy="8377550"/>
          </a:xfrm>
          <a:custGeom>
            <a:avLst/>
            <a:gdLst/>
            <a:ahLst/>
            <a:cxnLst/>
            <a:rect l="l" t="t" r="r" b="b"/>
            <a:pathLst>
              <a:path w="9360391" h="8377550">
                <a:moveTo>
                  <a:pt x="0" y="0"/>
                </a:moveTo>
                <a:lnTo>
                  <a:pt x="9360391" y="0"/>
                </a:lnTo>
                <a:lnTo>
                  <a:pt x="9360391" y="8377550"/>
                </a:lnTo>
                <a:lnTo>
                  <a:pt x="0" y="83775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flipH="1">
            <a:off x="14552919" y="513987"/>
            <a:ext cx="1354313" cy="1700622"/>
          </a:xfrm>
          <a:custGeom>
            <a:avLst/>
            <a:gdLst/>
            <a:ahLst/>
            <a:cxnLst/>
            <a:rect l="l" t="t" r="r" b="b"/>
            <a:pathLst>
              <a:path w="1354313" h="1700622">
                <a:moveTo>
                  <a:pt x="1354313" y="0"/>
                </a:moveTo>
                <a:lnTo>
                  <a:pt x="0" y="0"/>
                </a:lnTo>
                <a:lnTo>
                  <a:pt x="0" y="1700621"/>
                </a:lnTo>
                <a:lnTo>
                  <a:pt x="1354313" y="1700621"/>
                </a:lnTo>
                <a:lnTo>
                  <a:pt x="1354313"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0200" y="0"/>
            <a:ext cx="15544800" cy="10287000"/>
          </a:xfrm>
          <a:custGeom>
            <a:avLst/>
            <a:gdLst/>
            <a:ahLst/>
            <a:cxnLst/>
            <a:rect l="l" t="t" r="r" b="b"/>
            <a:pathLst>
              <a:path w="15869439" h="11227628">
                <a:moveTo>
                  <a:pt x="0" y="0"/>
                </a:moveTo>
                <a:lnTo>
                  <a:pt x="15869439" y="0"/>
                </a:lnTo>
                <a:lnTo>
                  <a:pt x="15869439" y="11227628"/>
                </a:lnTo>
                <a:lnTo>
                  <a:pt x="0" y="11227628"/>
                </a:lnTo>
                <a:lnTo>
                  <a:pt x="0" y="0"/>
                </a:lnTo>
                <a:close/>
              </a:path>
            </a:pathLst>
          </a:custGeom>
          <a:blipFill>
            <a:blip r:embed="rId2"/>
            <a:stretch>
              <a:fillRect l="-1722" t="-5555" r="-490" b="-2752"/>
            </a:stretch>
          </a:blipFill>
        </p:spPr>
        <p:txBody>
          <a:bodyPr/>
          <a:lstStyle/>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V="1">
            <a:off x="11738489" y="0"/>
            <a:ext cx="6549511" cy="5468939"/>
          </a:xfrm>
          <a:custGeom>
            <a:avLst/>
            <a:gdLst/>
            <a:ahLst/>
            <a:cxnLst/>
            <a:rect l="l" t="t" r="r" b="b"/>
            <a:pathLst>
              <a:path w="6549511" h="5468939">
                <a:moveTo>
                  <a:pt x="0" y="5468939"/>
                </a:moveTo>
                <a:lnTo>
                  <a:pt x="6549511" y="5468939"/>
                </a:lnTo>
                <a:lnTo>
                  <a:pt x="6549511" y="0"/>
                </a:lnTo>
                <a:lnTo>
                  <a:pt x="0" y="0"/>
                </a:lnTo>
                <a:lnTo>
                  <a:pt x="0" y="54689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44483" y="2170123"/>
            <a:ext cx="9234567" cy="8391913"/>
          </a:xfrm>
          <a:custGeom>
            <a:avLst/>
            <a:gdLst/>
            <a:ahLst/>
            <a:cxnLst/>
            <a:rect l="l" t="t" r="r" b="b"/>
            <a:pathLst>
              <a:path w="9234567" h="8391913">
                <a:moveTo>
                  <a:pt x="0" y="0"/>
                </a:moveTo>
                <a:lnTo>
                  <a:pt x="9234567" y="0"/>
                </a:lnTo>
                <a:lnTo>
                  <a:pt x="9234567" y="8391913"/>
                </a:lnTo>
                <a:lnTo>
                  <a:pt x="0" y="83919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8851089" y="3771952"/>
            <a:ext cx="954702" cy="954702"/>
          </a:xfrm>
          <a:custGeom>
            <a:avLst/>
            <a:gdLst/>
            <a:ahLst/>
            <a:cxnLst/>
            <a:rect l="l" t="t" r="r" b="b"/>
            <a:pathLst>
              <a:path w="954702" h="954702">
                <a:moveTo>
                  <a:pt x="0" y="0"/>
                </a:moveTo>
                <a:lnTo>
                  <a:pt x="954702" y="0"/>
                </a:lnTo>
                <a:lnTo>
                  <a:pt x="954702" y="954703"/>
                </a:lnTo>
                <a:lnTo>
                  <a:pt x="0" y="9547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8595311" y="1564184"/>
            <a:ext cx="8993773" cy="930910"/>
          </a:xfrm>
          <a:prstGeom prst="rect">
            <a:avLst/>
          </a:prstGeom>
        </p:spPr>
        <p:txBody>
          <a:bodyPr lIns="0" tIns="0" rIns="0" bIns="0" rtlCol="0" anchor="t">
            <a:spAutoFit/>
          </a:bodyPr>
          <a:lstStyle/>
          <a:p>
            <a:pPr marL="0" lvl="0" indent="0" algn="l">
              <a:lnSpc>
                <a:spcPts val="4969"/>
              </a:lnSpc>
              <a:spcBef>
                <a:spcPct val="0"/>
              </a:spcBef>
            </a:pPr>
            <a:r>
              <a:rPr lang="en-US" sz="6999" b="1">
                <a:solidFill>
                  <a:srgbClr val="000000"/>
                </a:solidFill>
                <a:latin typeface="Agrandir Bold"/>
                <a:ea typeface="Agrandir Bold"/>
                <a:cs typeface="Agrandir Bold"/>
                <a:sym typeface="Agrandir Bold"/>
              </a:rPr>
              <a:t>References</a:t>
            </a:r>
          </a:p>
        </p:txBody>
      </p:sp>
      <p:sp>
        <p:nvSpPr>
          <p:cNvPr id="8" name="TextBox 8"/>
          <p:cNvSpPr txBox="1"/>
          <p:nvPr/>
        </p:nvSpPr>
        <p:spPr>
          <a:xfrm>
            <a:off x="8595311" y="2810422"/>
            <a:ext cx="8950645" cy="6682740"/>
          </a:xfrm>
          <a:prstGeom prst="rect">
            <a:avLst/>
          </a:prstGeom>
        </p:spPr>
        <p:txBody>
          <a:bodyPr lIns="0" tIns="0" rIns="0" bIns="0" rtlCol="0" anchor="t">
            <a:spAutoFit/>
          </a:bodyPr>
          <a:lstStyle/>
          <a:p>
            <a:pPr marL="518160" lvl="1" indent="-259080" algn="l">
              <a:lnSpc>
                <a:spcPts val="3359"/>
              </a:lnSpc>
              <a:buFont typeface="Arial"/>
              <a:buChar char="•"/>
            </a:pPr>
            <a:r>
              <a:rPr lang="en-US" sz="2400" i="1">
                <a:solidFill>
                  <a:srgbClr val="000000"/>
                </a:solidFill>
                <a:latin typeface="Red Hat Display Italics"/>
                <a:ea typeface="Red Hat Display Italics"/>
                <a:cs typeface="Red Hat Display Italics"/>
                <a:sym typeface="Red Hat Display Italics"/>
              </a:rPr>
              <a:t>Pang, B., &amp; Lee, L. (2008). Opinion Mining and Sentiment Analysis, Foundations and Trends in Information Retrieval, 2(1-2), 1-135.</a:t>
            </a:r>
          </a:p>
          <a:p>
            <a:pPr marL="518160" lvl="1" indent="-259080" algn="l">
              <a:lnSpc>
                <a:spcPts val="3359"/>
              </a:lnSpc>
              <a:buFont typeface="Arial"/>
              <a:buChar char="•"/>
            </a:pPr>
            <a:r>
              <a:rPr lang="en-US" sz="2400" i="1">
                <a:solidFill>
                  <a:srgbClr val="000000"/>
                </a:solidFill>
                <a:latin typeface="Red Hat Display Italics"/>
                <a:ea typeface="Red Hat Display Italics"/>
                <a:cs typeface="Red Hat Display Italics"/>
                <a:sym typeface="Red Hat Display Italics"/>
              </a:rPr>
              <a:t>Go, A., Bhayani, R., &amp; Huang, L. (2009). Twitter Sentiment Classification using Distant Supervision, Empirical Methods in Natural Language Processing.</a:t>
            </a:r>
          </a:p>
          <a:p>
            <a:pPr marL="518160" lvl="1" indent="-259080" algn="l">
              <a:lnSpc>
                <a:spcPts val="3359"/>
              </a:lnSpc>
              <a:buFont typeface="Arial"/>
              <a:buChar char="•"/>
            </a:pPr>
            <a:r>
              <a:rPr lang="en-US" sz="2400" i="1">
                <a:solidFill>
                  <a:srgbClr val="000000"/>
                </a:solidFill>
                <a:latin typeface="Red Hat Display Italics"/>
                <a:ea typeface="Red Hat Display Italics"/>
                <a:cs typeface="Red Hat Display Italics"/>
                <a:sym typeface="Red Hat Display Italics"/>
              </a:rPr>
              <a:t>Medhat, W., Hassan, A., &amp; Korashy, H. (2014). Sentiment Analysis Algorithms and Applications: A Survey, Ain Shams Engineering Journal, 5(4), 1093-1113.</a:t>
            </a:r>
          </a:p>
          <a:p>
            <a:pPr marL="518160" lvl="1" indent="-259080" algn="l">
              <a:lnSpc>
                <a:spcPts val="3359"/>
              </a:lnSpc>
              <a:buFont typeface="Arial"/>
              <a:buChar char="•"/>
            </a:pPr>
            <a:r>
              <a:rPr lang="en-US" sz="2400" i="1">
                <a:solidFill>
                  <a:srgbClr val="000000"/>
                </a:solidFill>
                <a:latin typeface="Red Hat Display Italics"/>
                <a:ea typeface="Red Hat Display Italics"/>
                <a:cs typeface="Red Hat Display Italics"/>
                <a:sym typeface="Red Hat Display Italics"/>
              </a:rPr>
              <a:t>Kim, Y. (2014). Convolutional Neural Networks for Sentence Classification, Empirical Methods in Natural Language Processing.</a:t>
            </a:r>
          </a:p>
          <a:p>
            <a:pPr marL="518160" lvl="1" indent="-259080" algn="l">
              <a:lnSpc>
                <a:spcPts val="3359"/>
              </a:lnSpc>
              <a:buFont typeface="Arial"/>
              <a:buChar char="•"/>
            </a:pPr>
            <a:r>
              <a:rPr lang="en-US" sz="2400" i="1">
                <a:solidFill>
                  <a:srgbClr val="000000"/>
                </a:solidFill>
                <a:latin typeface="Red Hat Display Italics"/>
                <a:ea typeface="Red Hat Display Italics"/>
                <a:cs typeface="Red Hat Display Italics"/>
                <a:sym typeface="Red Hat Display Italics"/>
              </a:rPr>
              <a:t>Twitter Developer Documentation. (2021). Twitter API Documentation. Available at: </a:t>
            </a:r>
            <a:r>
              <a:rPr lang="en-US" sz="2400" i="1" u="sng">
                <a:solidFill>
                  <a:srgbClr val="000000"/>
                </a:solidFill>
                <a:latin typeface="Red Hat Display Italics"/>
                <a:ea typeface="Red Hat Display Italics"/>
                <a:cs typeface="Red Hat Display Italics"/>
                <a:sym typeface="Red Hat Display Italics"/>
                <a:hlinkClick r:id="rId11" tooltip="https://developer.twitter.com/en/docs"/>
              </a:rPr>
              <a:t>https://developer.twitter.com/en/docs</a:t>
            </a:r>
          </a:p>
          <a:p>
            <a:pPr algn="l">
              <a:lnSpc>
                <a:spcPts val="3359"/>
              </a:lnSpc>
              <a:spcBef>
                <a:spcPct val="0"/>
              </a:spcBef>
            </a:pPr>
            <a:endParaRPr lang="en-US" sz="2400" i="1" u="sng">
              <a:solidFill>
                <a:srgbClr val="000000"/>
              </a:solidFill>
              <a:latin typeface="Red Hat Display Italics"/>
              <a:ea typeface="Red Hat Display Italics"/>
              <a:cs typeface="Red Hat Display Italics"/>
              <a:sym typeface="Red Hat Display Italics"/>
              <a:hlinkClick r:id="rId11" tooltip="https://developer.twitter.com/en/docs"/>
            </a:endParaRPr>
          </a:p>
        </p:txBody>
      </p:sp>
      <p:sp>
        <p:nvSpPr>
          <p:cNvPr id="9" name="Freeform 9"/>
          <p:cNvSpPr/>
          <p:nvPr/>
        </p:nvSpPr>
        <p:spPr>
          <a:xfrm>
            <a:off x="6985820" y="1364297"/>
            <a:ext cx="1410453" cy="1771117"/>
          </a:xfrm>
          <a:custGeom>
            <a:avLst/>
            <a:gdLst/>
            <a:ahLst/>
            <a:cxnLst/>
            <a:rect l="l" t="t" r="r" b="b"/>
            <a:pathLst>
              <a:path w="1410453" h="1771117">
                <a:moveTo>
                  <a:pt x="0" y="0"/>
                </a:moveTo>
                <a:lnTo>
                  <a:pt x="1410453" y="0"/>
                </a:lnTo>
                <a:lnTo>
                  <a:pt x="1410453" y="1771118"/>
                </a:lnTo>
                <a:lnTo>
                  <a:pt x="0" y="17711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flipV="1">
            <a:off x="0" y="0"/>
            <a:ext cx="6549511" cy="5468939"/>
          </a:xfrm>
          <a:custGeom>
            <a:avLst/>
            <a:gdLst/>
            <a:ahLst/>
            <a:cxnLst/>
            <a:rect l="l" t="t" r="r" b="b"/>
            <a:pathLst>
              <a:path w="6549511" h="5468939">
                <a:moveTo>
                  <a:pt x="6549511" y="5468939"/>
                </a:moveTo>
                <a:lnTo>
                  <a:pt x="0" y="5468939"/>
                </a:lnTo>
                <a:lnTo>
                  <a:pt x="0" y="0"/>
                </a:lnTo>
                <a:lnTo>
                  <a:pt x="6549511" y="0"/>
                </a:lnTo>
                <a:lnTo>
                  <a:pt x="6549511" y="54689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flipV="1">
            <a:off x="11734787" y="0"/>
            <a:ext cx="6549511" cy="5468939"/>
          </a:xfrm>
          <a:custGeom>
            <a:avLst/>
            <a:gdLst/>
            <a:ahLst/>
            <a:cxnLst/>
            <a:rect l="l" t="t" r="r" b="b"/>
            <a:pathLst>
              <a:path w="6549511" h="5468939">
                <a:moveTo>
                  <a:pt x="0" y="5468939"/>
                </a:moveTo>
                <a:lnTo>
                  <a:pt x="6549510" y="5468939"/>
                </a:lnTo>
                <a:lnTo>
                  <a:pt x="6549510" y="0"/>
                </a:lnTo>
                <a:lnTo>
                  <a:pt x="0" y="0"/>
                </a:lnTo>
                <a:lnTo>
                  <a:pt x="0" y="54689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906106">
            <a:off x="646574" y="6955617"/>
            <a:ext cx="4312645" cy="3142840"/>
          </a:xfrm>
          <a:custGeom>
            <a:avLst/>
            <a:gdLst/>
            <a:ahLst/>
            <a:cxnLst/>
            <a:rect l="l" t="t" r="r" b="b"/>
            <a:pathLst>
              <a:path w="4312645" h="3142840">
                <a:moveTo>
                  <a:pt x="0" y="0"/>
                </a:moveTo>
                <a:lnTo>
                  <a:pt x="4312645" y="0"/>
                </a:lnTo>
                <a:lnTo>
                  <a:pt x="4312645" y="3142840"/>
                </a:lnTo>
                <a:lnTo>
                  <a:pt x="0" y="31428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901840" flipH="1">
            <a:off x="13321405" y="6954367"/>
            <a:ext cx="4312645" cy="3142840"/>
          </a:xfrm>
          <a:custGeom>
            <a:avLst/>
            <a:gdLst/>
            <a:ahLst/>
            <a:cxnLst/>
            <a:rect l="l" t="t" r="r" b="b"/>
            <a:pathLst>
              <a:path w="4312645" h="3142840">
                <a:moveTo>
                  <a:pt x="4312645" y="0"/>
                </a:moveTo>
                <a:lnTo>
                  <a:pt x="0" y="0"/>
                </a:lnTo>
                <a:lnTo>
                  <a:pt x="0" y="3142840"/>
                </a:lnTo>
                <a:lnTo>
                  <a:pt x="4312645" y="3142840"/>
                </a:lnTo>
                <a:lnTo>
                  <a:pt x="431264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3529659" y="3610638"/>
            <a:ext cx="1479883" cy="1858300"/>
          </a:xfrm>
          <a:custGeom>
            <a:avLst/>
            <a:gdLst/>
            <a:ahLst/>
            <a:cxnLst/>
            <a:rect l="l" t="t" r="r" b="b"/>
            <a:pathLst>
              <a:path w="1479883" h="1858300">
                <a:moveTo>
                  <a:pt x="0" y="0"/>
                </a:moveTo>
                <a:lnTo>
                  <a:pt x="1479883" y="0"/>
                </a:lnTo>
                <a:lnTo>
                  <a:pt x="1479883" y="1858301"/>
                </a:lnTo>
                <a:lnTo>
                  <a:pt x="0" y="18583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flipH="1">
            <a:off x="4333185" y="6200842"/>
            <a:ext cx="1479883" cy="1858300"/>
          </a:xfrm>
          <a:custGeom>
            <a:avLst/>
            <a:gdLst/>
            <a:ahLst/>
            <a:cxnLst/>
            <a:rect l="l" t="t" r="r" b="b"/>
            <a:pathLst>
              <a:path w="1479883" h="1858300">
                <a:moveTo>
                  <a:pt x="1479883" y="0"/>
                </a:moveTo>
                <a:lnTo>
                  <a:pt x="0" y="0"/>
                </a:lnTo>
                <a:lnTo>
                  <a:pt x="0" y="1858300"/>
                </a:lnTo>
                <a:lnTo>
                  <a:pt x="1479883" y="1858300"/>
                </a:lnTo>
                <a:lnTo>
                  <a:pt x="1479883"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3967568" y="1668948"/>
            <a:ext cx="9980907" cy="6949104"/>
          </a:xfrm>
          <a:custGeom>
            <a:avLst/>
            <a:gdLst/>
            <a:ahLst/>
            <a:cxnLst/>
            <a:rect l="l" t="t" r="r" b="b"/>
            <a:pathLst>
              <a:path w="9980907" h="6949104">
                <a:moveTo>
                  <a:pt x="0" y="0"/>
                </a:moveTo>
                <a:lnTo>
                  <a:pt x="9980907" y="0"/>
                </a:lnTo>
                <a:lnTo>
                  <a:pt x="9980907" y="6949104"/>
                </a:lnTo>
                <a:lnTo>
                  <a:pt x="0" y="6949104"/>
                </a:lnTo>
                <a:lnTo>
                  <a:pt x="0" y="0"/>
                </a:lnTo>
                <a:close/>
              </a:path>
            </a:pathLst>
          </a:custGeom>
          <a:blipFill>
            <a:blip r:embed="rId11"/>
            <a:stretch>
              <a:fillRect/>
            </a:stretch>
          </a:blipFill>
        </p:spPr>
      </p:sp>
      <p:sp>
        <p:nvSpPr>
          <p:cNvPr id="11" name="TextBox 11"/>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
        <p:nvSpPr>
          <p:cNvPr id="12" name="TextBox 12"/>
          <p:cNvSpPr txBox="1"/>
          <p:nvPr/>
        </p:nvSpPr>
        <p:spPr>
          <a:xfrm>
            <a:off x="11893748" y="1101725"/>
            <a:ext cx="5208838" cy="439420"/>
          </a:xfrm>
          <a:prstGeom prst="rect">
            <a:avLst/>
          </a:prstGeom>
        </p:spPr>
        <p:txBody>
          <a:bodyPr lIns="0" tIns="0" rIns="0" bIns="0" rtlCol="0" anchor="t">
            <a:spAutoFit/>
          </a:bodyPr>
          <a:lstStyle/>
          <a:p>
            <a:pPr algn="ctr">
              <a:lnSpc>
                <a:spcPts val="3080"/>
              </a:lnSpc>
            </a:pPr>
            <a:r>
              <a:rPr lang="en-US" sz="2200" b="1">
                <a:solidFill>
                  <a:srgbClr val="FFFBE8"/>
                </a:solidFill>
                <a:latin typeface="Agrandir Medium"/>
                <a:ea typeface="Agrandir Medium"/>
                <a:cs typeface="Agrandir Medium"/>
                <a:sym typeface="Agrandir Medium"/>
              </a:rPr>
              <a:t>Presented By Rosa Maria Aguado</a:t>
            </a:r>
          </a:p>
        </p:txBody>
      </p:sp>
      <p:sp>
        <p:nvSpPr>
          <p:cNvPr id="13" name="TextBox 13"/>
          <p:cNvSpPr txBox="1"/>
          <p:nvPr/>
        </p:nvSpPr>
        <p:spPr>
          <a:xfrm>
            <a:off x="9353550" y="7451803"/>
            <a:ext cx="3547139" cy="339725"/>
          </a:xfrm>
          <a:prstGeom prst="rect">
            <a:avLst/>
          </a:prstGeom>
        </p:spPr>
        <p:txBody>
          <a:bodyPr lIns="0" tIns="0" rIns="0" bIns="0" rtlCol="0" anchor="t">
            <a:spAutoFit/>
          </a:bodyPr>
          <a:lstStyle/>
          <a:p>
            <a:pPr algn="ctr">
              <a:lnSpc>
                <a:spcPts val="2800"/>
              </a:lnSpc>
              <a:spcBef>
                <a:spcPct val="0"/>
              </a:spcBef>
            </a:pPr>
            <a:r>
              <a:rPr lang="en-US" sz="2000">
                <a:solidFill>
                  <a:srgbClr val="FFFBE8"/>
                </a:solidFill>
                <a:latin typeface="Red Hat Display"/>
                <a:ea typeface="Red Hat Display"/>
                <a:cs typeface="Red Hat Display"/>
                <a:sym typeface="Red Hat Display"/>
              </a:rPr>
              <a:t>123 Anywhere St., Any City</a:t>
            </a:r>
          </a:p>
        </p:txBody>
      </p:sp>
      <p:sp>
        <p:nvSpPr>
          <p:cNvPr id="14" name="TextBox 14"/>
          <p:cNvSpPr txBox="1"/>
          <p:nvPr/>
        </p:nvSpPr>
        <p:spPr>
          <a:xfrm>
            <a:off x="9353550" y="7091892"/>
            <a:ext cx="3547139" cy="339725"/>
          </a:xfrm>
          <a:prstGeom prst="rect">
            <a:avLst/>
          </a:prstGeom>
        </p:spPr>
        <p:txBody>
          <a:bodyPr lIns="0" tIns="0" rIns="0" bIns="0" rtlCol="0" anchor="t">
            <a:spAutoFit/>
          </a:bodyPr>
          <a:lstStyle/>
          <a:p>
            <a:pPr algn="ctr">
              <a:lnSpc>
                <a:spcPts val="2800"/>
              </a:lnSpc>
              <a:spcBef>
                <a:spcPct val="0"/>
              </a:spcBef>
            </a:pPr>
            <a:r>
              <a:rPr lang="en-US" sz="2000" b="1">
                <a:solidFill>
                  <a:srgbClr val="FFFBE8"/>
                </a:solidFill>
                <a:latin typeface="Red Hat Display Bold"/>
                <a:ea typeface="Red Hat Display Bold"/>
                <a:cs typeface="Red Hat Display Bold"/>
                <a:sym typeface="Red Hat Display Bold"/>
              </a:rPr>
              <a:t>Address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flipV="1">
            <a:off x="0" y="5461515"/>
            <a:ext cx="5778921" cy="4825485"/>
          </a:xfrm>
          <a:custGeom>
            <a:avLst/>
            <a:gdLst/>
            <a:ahLst/>
            <a:cxnLst/>
            <a:rect l="l" t="t" r="r" b="b"/>
            <a:pathLst>
              <a:path w="5778921" h="4825485">
                <a:moveTo>
                  <a:pt x="0" y="4825485"/>
                </a:moveTo>
                <a:lnTo>
                  <a:pt x="5778921" y="4825485"/>
                </a:lnTo>
                <a:lnTo>
                  <a:pt x="5778921" y="0"/>
                </a:lnTo>
                <a:lnTo>
                  <a:pt x="0" y="0"/>
                </a:lnTo>
                <a:lnTo>
                  <a:pt x="0" y="482548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0278939" y="0"/>
            <a:ext cx="8009061" cy="6687685"/>
          </a:xfrm>
          <a:custGeom>
            <a:avLst/>
            <a:gdLst/>
            <a:ahLst/>
            <a:cxnLst/>
            <a:rect l="l" t="t" r="r" b="b"/>
            <a:pathLst>
              <a:path w="8009061" h="6687685">
                <a:moveTo>
                  <a:pt x="8009061" y="0"/>
                </a:moveTo>
                <a:lnTo>
                  <a:pt x="0" y="0"/>
                </a:lnTo>
                <a:lnTo>
                  <a:pt x="0" y="6687685"/>
                </a:lnTo>
                <a:lnTo>
                  <a:pt x="8009061" y="6687685"/>
                </a:lnTo>
                <a:lnTo>
                  <a:pt x="800906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47187" y="3967788"/>
            <a:ext cx="544476" cy="544476"/>
          </a:xfrm>
          <a:custGeom>
            <a:avLst/>
            <a:gdLst/>
            <a:ahLst/>
            <a:cxnLst/>
            <a:rect l="l" t="t" r="r" b="b"/>
            <a:pathLst>
              <a:path w="544476" h="544476">
                <a:moveTo>
                  <a:pt x="0" y="0"/>
                </a:moveTo>
                <a:lnTo>
                  <a:pt x="544476" y="0"/>
                </a:lnTo>
                <a:lnTo>
                  <a:pt x="544476" y="544477"/>
                </a:lnTo>
                <a:lnTo>
                  <a:pt x="0" y="544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778921" y="3967788"/>
            <a:ext cx="544476" cy="544476"/>
          </a:xfrm>
          <a:custGeom>
            <a:avLst/>
            <a:gdLst/>
            <a:ahLst/>
            <a:cxnLst/>
            <a:rect l="l" t="t" r="r" b="b"/>
            <a:pathLst>
              <a:path w="544476" h="544476">
                <a:moveTo>
                  <a:pt x="0" y="0"/>
                </a:moveTo>
                <a:lnTo>
                  <a:pt x="544476" y="0"/>
                </a:lnTo>
                <a:lnTo>
                  <a:pt x="544476" y="544477"/>
                </a:lnTo>
                <a:lnTo>
                  <a:pt x="0" y="544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0006700" y="3967788"/>
            <a:ext cx="544476" cy="544476"/>
          </a:xfrm>
          <a:custGeom>
            <a:avLst/>
            <a:gdLst/>
            <a:ahLst/>
            <a:cxnLst/>
            <a:rect l="l" t="t" r="r" b="b"/>
            <a:pathLst>
              <a:path w="544476" h="544476">
                <a:moveTo>
                  <a:pt x="0" y="0"/>
                </a:moveTo>
                <a:lnTo>
                  <a:pt x="544477" y="0"/>
                </a:lnTo>
                <a:lnTo>
                  <a:pt x="544477" y="544477"/>
                </a:lnTo>
                <a:lnTo>
                  <a:pt x="0" y="544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4234480" y="3967788"/>
            <a:ext cx="544476" cy="544476"/>
          </a:xfrm>
          <a:custGeom>
            <a:avLst/>
            <a:gdLst/>
            <a:ahLst/>
            <a:cxnLst/>
            <a:rect l="l" t="t" r="r" b="b"/>
            <a:pathLst>
              <a:path w="544476" h="544476">
                <a:moveTo>
                  <a:pt x="0" y="0"/>
                </a:moveTo>
                <a:lnTo>
                  <a:pt x="544476" y="0"/>
                </a:lnTo>
                <a:lnTo>
                  <a:pt x="544476" y="544477"/>
                </a:lnTo>
                <a:lnTo>
                  <a:pt x="0" y="544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547187" y="2578183"/>
            <a:ext cx="8469757" cy="5771226"/>
          </a:xfrm>
          <a:custGeom>
            <a:avLst/>
            <a:gdLst/>
            <a:ahLst/>
            <a:cxnLst/>
            <a:rect l="l" t="t" r="r" b="b"/>
            <a:pathLst>
              <a:path w="8469757" h="5771226">
                <a:moveTo>
                  <a:pt x="0" y="0"/>
                </a:moveTo>
                <a:lnTo>
                  <a:pt x="8469757" y="0"/>
                </a:lnTo>
                <a:lnTo>
                  <a:pt x="8469757" y="5771226"/>
                </a:lnTo>
                <a:lnTo>
                  <a:pt x="0" y="5771226"/>
                </a:lnTo>
                <a:lnTo>
                  <a:pt x="0" y="0"/>
                </a:lnTo>
                <a:close/>
              </a:path>
            </a:pathLst>
          </a:custGeom>
          <a:blipFill>
            <a:blip r:embed="rId9"/>
            <a:stretch>
              <a:fillRect/>
            </a:stretch>
          </a:blipFill>
        </p:spPr>
      </p:sp>
      <p:sp>
        <p:nvSpPr>
          <p:cNvPr id="11" name="Freeform 11"/>
          <p:cNvSpPr/>
          <p:nvPr/>
        </p:nvSpPr>
        <p:spPr>
          <a:xfrm>
            <a:off x="10016944" y="2574762"/>
            <a:ext cx="7007453" cy="5773507"/>
          </a:xfrm>
          <a:custGeom>
            <a:avLst/>
            <a:gdLst/>
            <a:ahLst/>
            <a:cxnLst/>
            <a:rect l="l" t="t" r="r" b="b"/>
            <a:pathLst>
              <a:path w="7007453" h="5773507">
                <a:moveTo>
                  <a:pt x="0" y="0"/>
                </a:moveTo>
                <a:lnTo>
                  <a:pt x="7007452" y="0"/>
                </a:lnTo>
                <a:lnTo>
                  <a:pt x="7007452" y="5773507"/>
                </a:lnTo>
                <a:lnTo>
                  <a:pt x="0" y="5773507"/>
                </a:lnTo>
                <a:lnTo>
                  <a:pt x="0" y="0"/>
                </a:lnTo>
                <a:close/>
              </a:path>
            </a:pathLst>
          </a:custGeom>
          <a:blipFill>
            <a:blip r:embed="rId10"/>
            <a:stretch>
              <a:fillRect/>
            </a:stretch>
          </a:blipFill>
        </p:spPr>
      </p:sp>
      <p:sp>
        <p:nvSpPr>
          <p:cNvPr id="12" name="Freeform 12"/>
          <p:cNvSpPr/>
          <p:nvPr/>
        </p:nvSpPr>
        <p:spPr>
          <a:xfrm>
            <a:off x="13029562" y="-35639"/>
            <a:ext cx="2507815" cy="2536349"/>
          </a:xfrm>
          <a:custGeom>
            <a:avLst/>
            <a:gdLst/>
            <a:ahLst/>
            <a:cxnLst/>
            <a:rect l="l" t="t" r="r" b="b"/>
            <a:pathLst>
              <a:path w="2507815" h="2536349">
                <a:moveTo>
                  <a:pt x="0" y="0"/>
                </a:moveTo>
                <a:lnTo>
                  <a:pt x="2507815" y="0"/>
                </a:lnTo>
                <a:lnTo>
                  <a:pt x="2507815" y="2536348"/>
                </a:lnTo>
                <a:lnTo>
                  <a:pt x="0" y="25363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2961591" y="1210755"/>
            <a:ext cx="11545127" cy="930910"/>
          </a:xfrm>
          <a:prstGeom prst="rect">
            <a:avLst/>
          </a:prstGeom>
        </p:spPr>
        <p:txBody>
          <a:bodyPr lIns="0" tIns="0" rIns="0" bIns="0" rtlCol="0" anchor="t">
            <a:spAutoFit/>
          </a:bodyPr>
          <a:lstStyle/>
          <a:p>
            <a:pPr marL="0" lvl="0" indent="0" algn="ctr">
              <a:lnSpc>
                <a:spcPts val="4969"/>
              </a:lnSpc>
              <a:spcBef>
                <a:spcPct val="0"/>
              </a:spcBef>
            </a:pPr>
            <a:r>
              <a:rPr lang="en-US" sz="6999" b="1">
                <a:solidFill>
                  <a:srgbClr val="000000"/>
                </a:solidFill>
                <a:latin typeface="Agrandir Bold"/>
                <a:ea typeface="Agrandir Bold"/>
                <a:cs typeface="Agrandir Bold"/>
                <a:sym typeface="Agrandir Bold"/>
              </a:rPr>
              <a:t>Literature Review</a:t>
            </a:r>
          </a:p>
        </p:txBody>
      </p:sp>
      <p:sp>
        <p:nvSpPr>
          <p:cNvPr id="14" name="TextBox 14"/>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flipV="1">
            <a:off x="0" y="5461515"/>
            <a:ext cx="5778921" cy="4825485"/>
          </a:xfrm>
          <a:custGeom>
            <a:avLst/>
            <a:gdLst/>
            <a:ahLst/>
            <a:cxnLst/>
            <a:rect l="l" t="t" r="r" b="b"/>
            <a:pathLst>
              <a:path w="5778921" h="4825485">
                <a:moveTo>
                  <a:pt x="0" y="4825485"/>
                </a:moveTo>
                <a:lnTo>
                  <a:pt x="5778921" y="4825485"/>
                </a:lnTo>
                <a:lnTo>
                  <a:pt x="5778921" y="0"/>
                </a:lnTo>
                <a:lnTo>
                  <a:pt x="0" y="0"/>
                </a:lnTo>
                <a:lnTo>
                  <a:pt x="0" y="482548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0278939" y="0"/>
            <a:ext cx="8009061" cy="6687685"/>
          </a:xfrm>
          <a:custGeom>
            <a:avLst/>
            <a:gdLst/>
            <a:ahLst/>
            <a:cxnLst/>
            <a:rect l="l" t="t" r="r" b="b"/>
            <a:pathLst>
              <a:path w="8009061" h="6687685">
                <a:moveTo>
                  <a:pt x="8009061" y="0"/>
                </a:moveTo>
                <a:lnTo>
                  <a:pt x="0" y="0"/>
                </a:lnTo>
                <a:lnTo>
                  <a:pt x="0" y="6687685"/>
                </a:lnTo>
                <a:lnTo>
                  <a:pt x="8009061" y="6687685"/>
                </a:lnTo>
                <a:lnTo>
                  <a:pt x="800906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47187" y="3967788"/>
            <a:ext cx="544476" cy="544476"/>
          </a:xfrm>
          <a:custGeom>
            <a:avLst/>
            <a:gdLst/>
            <a:ahLst/>
            <a:cxnLst/>
            <a:rect l="l" t="t" r="r" b="b"/>
            <a:pathLst>
              <a:path w="544476" h="544476">
                <a:moveTo>
                  <a:pt x="0" y="0"/>
                </a:moveTo>
                <a:lnTo>
                  <a:pt x="544476" y="0"/>
                </a:lnTo>
                <a:lnTo>
                  <a:pt x="544476" y="544477"/>
                </a:lnTo>
                <a:lnTo>
                  <a:pt x="0" y="544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778921" y="3967788"/>
            <a:ext cx="544476" cy="544476"/>
          </a:xfrm>
          <a:custGeom>
            <a:avLst/>
            <a:gdLst/>
            <a:ahLst/>
            <a:cxnLst/>
            <a:rect l="l" t="t" r="r" b="b"/>
            <a:pathLst>
              <a:path w="544476" h="544476">
                <a:moveTo>
                  <a:pt x="0" y="0"/>
                </a:moveTo>
                <a:lnTo>
                  <a:pt x="544476" y="0"/>
                </a:lnTo>
                <a:lnTo>
                  <a:pt x="544476" y="544477"/>
                </a:lnTo>
                <a:lnTo>
                  <a:pt x="0" y="544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0006700" y="3967788"/>
            <a:ext cx="544476" cy="544476"/>
          </a:xfrm>
          <a:custGeom>
            <a:avLst/>
            <a:gdLst/>
            <a:ahLst/>
            <a:cxnLst/>
            <a:rect l="l" t="t" r="r" b="b"/>
            <a:pathLst>
              <a:path w="544476" h="544476">
                <a:moveTo>
                  <a:pt x="0" y="0"/>
                </a:moveTo>
                <a:lnTo>
                  <a:pt x="544477" y="0"/>
                </a:lnTo>
                <a:lnTo>
                  <a:pt x="544477" y="544477"/>
                </a:lnTo>
                <a:lnTo>
                  <a:pt x="0" y="544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4234480" y="3967788"/>
            <a:ext cx="544476" cy="544476"/>
          </a:xfrm>
          <a:custGeom>
            <a:avLst/>
            <a:gdLst/>
            <a:ahLst/>
            <a:cxnLst/>
            <a:rect l="l" t="t" r="r" b="b"/>
            <a:pathLst>
              <a:path w="544476" h="544476">
                <a:moveTo>
                  <a:pt x="0" y="0"/>
                </a:moveTo>
                <a:lnTo>
                  <a:pt x="544476" y="0"/>
                </a:lnTo>
                <a:lnTo>
                  <a:pt x="544476" y="544477"/>
                </a:lnTo>
                <a:lnTo>
                  <a:pt x="0" y="5444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776820" y="2505395"/>
            <a:ext cx="7083687" cy="5652140"/>
          </a:xfrm>
          <a:custGeom>
            <a:avLst/>
            <a:gdLst/>
            <a:ahLst/>
            <a:cxnLst/>
            <a:rect l="l" t="t" r="r" b="b"/>
            <a:pathLst>
              <a:path w="7083687" h="5652140">
                <a:moveTo>
                  <a:pt x="0" y="0"/>
                </a:moveTo>
                <a:lnTo>
                  <a:pt x="7083687" y="0"/>
                </a:lnTo>
                <a:lnTo>
                  <a:pt x="7083687" y="5652141"/>
                </a:lnTo>
                <a:lnTo>
                  <a:pt x="0" y="5652141"/>
                </a:lnTo>
                <a:lnTo>
                  <a:pt x="0" y="0"/>
                </a:lnTo>
                <a:close/>
              </a:path>
            </a:pathLst>
          </a:custGeom>
          <a:blipFill>
            <a:blip r:embed="rId9"/>
            <a:stretch>
              <a:fillRect/>
            </a:stretch>
          </a:blipFill>
        </p:spPr>
      </p:sp>
      <p:sp>
        <p:nvSpPr>
          <p:cNvPr id="11" name="Freeform 11"/>
          <p:cNvSpPr/>
          <p:nvPr/>
        </p:nvSpPr>
        <p:spPr>
          <a:xfrm>
            <a:off x="10860507" y="2505395"/>
            <a:ext cx="4056057" cy="5652140"/>
          </a:xfrm>
          <a:custGeom>
            <a:avLst/>
            <a:gdLst/>
            <a:ahLst/>
            <a:cxnLst/>
            <a:rect l="l" t="t" r="r" b="b"/>
            <a:pathLst>
              <a:path w="4056057" h="5652140">
                <a:moveTo>
                  <a:pt x="0" y="0"/>
                </a:moveTo>
                <a:lnTo>
                  <a:pt x="4056056" y="0"/>
                </a:lnTo>
                <a:lnTo>
                  <a:pt x="4056056" y="5652141"/>
                </a:lnTo>
                <a:lnTo>
                  <a:pt x="0" y="5652141"/>
                </a:lnTo>
                <a:lnTo>
                  <a:pt x="0" y="0"/>
                </a:lnTo>
                <a:close/>
              </a:path>
            </a:pathLst>
          </a:custGeom>
          <a:blipFill>
            <a:blip r:embed="rId10"/>
            <a:stretch>
              <a:fillRect b="-2628"/>
            </a:stretch>
          </a:blipFill>
        </p:spPr>
      </p:sp>
      <p:sp>
        <p:nvSpPr>
          <p:cNvPr id="12" name="TextBox 12"/>
          <p:cNvSpPr txBox="1"/>
          <p:nvPr/>
        </p:nvSpPr>
        <p:spPr>
          <a:xfrm>
            <a:off x="1804112" y="1127760"/>
            <a:ext cx="1139740" cy="406400"/>
          </a:xfrm>
          <a:prstGeom prst="rect">
            <a:avLst/>
          </a:prstGeom>
        </p:spPr>
        <p:txBody>
          <a:bodyPr lIns="0" tIns="0" rIns="0" bIns="0" rtlCol="0" anchor="t">
            <a:spAutoFit/>
          </a:bodyPr>
          <a:lstStyle/>
          <a:p>
            <a:pPr algn="l">
              <a:lnSpc>
                <a:spcPts val="2800"/>
              </a:lnSpc>
            </a:pPr>
            <a:r>
              <a:rPr lang="en-US" sz="2000" b="1">
                <a:solidFill>
                  <a:srgbClr val="FFFBE8"/>
                </a:solidFill>
                <a:latin typeface="Agrandir Bold"/>
                <a:ea typeface="Agrandir Bold"/>
                <a:cs typeface="Agrandir Bold"/>
                <a:sym typeface="Agrandir Bold"/>
              </a:rPr>
              <a:t>Rimberio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1777940" y="3050209"/>
            <a:ext cx="15088111" cy="5092237"/>
          </a:xfrm>
          <a:custGeom>
            <a:avLst/>
            <a:gdLst/>
            <a:ahLst/>
            <a:cxnLst/>
            <a:rect l="l" t="t" r="r" b="b"/>
            <a:pathLst>
              <a:path w="15088111" h="5092237">
                <a:moveTo>
                  <a:pt x="0" y="0"/>
                </a:moveTo>
                <a:lnTo>
                  <a:pt x="15088110" y="0"/>
                </a:lnTo>
                <a:lnTo>
                  <a:pt x="15088110" y="5092238"/>
                </a:lnTo>
                <a:lnTo>
                  <a:pt x="0" y="5092238"/>
                </a:lnTo>
                <a:lnTo>
                  <a:pt x="0" y="0"/>
                </a:lnTo>
                <a:close/>
              </a:path>
            </a:pathLst>
          </a:custGeom>
          <a:blipFill>
            <a:blip r:embed="rId2"/>
            <a:stretch>
              <a:fillRect/>
            </a:stretch>
          </a:blipFill>
          <a:ln w="9525" cap="sq">
            <a:solidFill>
              <a:srgbClr val="000000"/>
            </a:solidFill>
            <a:prstDash val="solid"/>
            <a:miter/>
          </a:ln>
        </p:spPr>
      </p:sp>
      <p:sp>
        <p:nvSpPr>
          <p:cNvPr id="3" name="TextBox 3"/>
          <p:cNvSpPr txBox="1"/>
          <p:nvPr/>
        </p:nvSpPr>
        <p:spPr>
          <a:xfrm>
            <a:off x="2863154" y="1162050"/>
            <a:ext cx="13268685" cy="1559560"/>
          </a:xfrm>
          <a:prstGeom prst="rect">
            <a:avLst/>
          </a:prstGeom>
        </p:spPr>
        <p:txBody>
          <a:bodyPr lIns="0" tIns="0" rIns="0" bIns="0" rtlCol="0" anchor="t">
            <a:spAutoFit/>
          </a:bodyPr>
          <a:lstStyle/>
          <a:p>
            <a:pPr marL="0" lvl="0" indent="0" algn="ctr">
              <a:lnSpc>
                <a:spcPts val="4969"/>
              </a:lnSpc>
              <a:spcBef>
                <a:spcPct val="0"/>
              </a:spcBef>
            </a:pPr>
            <a:r>
              <a:rPr lang="en-US" sz="6999" b="1">
                <a:solidFill>
                  <a:srgbClr val="000000"/>
                </a:solidFill>
                <a:latin typeface="Agrandir Bold"/>
                <a:ea typeface="Agrandir Bold"/>
                <a:cs typeface="Agrandir Bold"/>
                <a:sym typeface="Agrandir Bold"/>
              </a:rPr>
              <a:t>Data Cleaning and Pre-Processing</a:t>
            </a:r>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9999"/>
            </a:blip>
            <a:stretch>
              <a:fillRect t="-38888" b="-38888"/>
            </a:stretch>
          </a:blipFill>
        </p:spPr>
      </p:sp>
      <p:sp>
        <p:nvSpPr>
          <p:cNvPr id="5" name="Freeform 5"/>
          <p:cNvSpPr/>
          <p:nvPr/>
        </p:nvSpPr>
        <p:spPr>
          <a:xfrm>
            <a:off x="1777940" y="478272"/>
            <a:ext cx="2170429" cy="2243338"/>
          </a:xfrm>
          <a:custGeom>
            <a:avLst/>
            <a:gdLst/>
            <a:ahLst/>
            <a:cxnLst/>
            <a:rect l="l" t="t" r="r" b="b"/>
            <a:pathLst>
              <a:path w="2170429" h="2243338">
                <a:moveTo>
                  <a:pt x="0" y="0"/>
                </a:moveTo>
                <a:lnTo>
                  <a:pt x="2170429" y="0"/>
                </a:lnTo>
                <a:lnTo>
                  <a:pt x="2170429" y="2243338"/>
                </a:lnTo>
                <a:lnTo>
                  <a:pt x="0" y="22433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536359" y="8896985"/>
            <a:ext cx="3215283" cy="646429"/>
          </a:xfrm>
          <a:prstGeom prst="rect">
            <a:avLst/>
          </a:prstGeom>
        </p:spPr>
        <p:txBody>
          <a:bodyPr lIns="0" tIns="0" rIns="0" bIns="0" rtlCol="0" anchor="t">
            <a:spAutoFit/>
          </a:bodyPr>
          <a:lstStyle/>
          <a:p>
            <a:pPr algn="ctr">
              <a:lnSpc>
                <a:spcPts val="5320"/>
              </a:lnSpc>
            </a:pPr>
            <a:r>
              <a:rPr lang="en-US" sz="3800" i="1">
                <a:solidFill>
                  <a:srgbClr val="000000"/>
                </a:solidFill>
                <a:latin typeface="Canva Sans Italics"/>
                <a:ea typeface="Canva Sans Italics"/>
                <a:cs typeface="Canva Sans Italics"/>
                <a:sym typeface="Canva Sans Italics"/>
              </a:rPr>
              <a:t>Fig. Raw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891798" y="1873044"/>
            <a:ext cx="16756196" cy="5361983"/>
          </a:xfrm>
          <a:custGeom>
            <a:avLst/>
            <a:gdLst/>
            <a:ahLst/>
            <a:cxnLst/>
            <a:rect l="l" t="t" r="r" b="b"/>
            <a:pathLst>
              <a:path w="16756196" h="5361983">
                <a:moveTo>
                  <a:pt x="0" y="0"/>
                </a:moveTo>
                <a:lnTo>
                  <a:pt x="16756196" y="0"/>
                </a:lnTo>
                <a:lnTo>
                  <a:pt x="16756196" y="5361983"/>
                </a:lnTo>
                <a:lnTo>
                  <a:pt x="0" y="5361983"/>
                </a:lnTo>
                <a:lnTo>
                  <a:pt x="0" y="0"/>
                </a:lnTo>
                <a:close/>
              </a:path>
            </a:pathLst>
          </a:custGeom>
          <a:blipFill>
            <a:blip r:embed="rId2"/>
            <a:stretch>
              <a:fillRect/>
            </a:stretch>
          </a:blipFill>
          <a:ln w="19050" cap="sq">
            <a:solidFill>
              <a:srgbClr val="000000"/>
            </a:solidFill>
            <a:prstDash val="solid"/>
            <a:miter/>
          </a:ln>
        </p:spPr>
      </p:sp>
      <p:sp>
        <p:nvSpPr>
          <p:cNvPr id="3" name="TextBox 3"/>
          <p:cNvSpPr txBox="1"/>
          <p:nvPr/>
        </p:nvSpPr>
        <p:spPr>
          <a:xfrm>
            <a:off x="6895921" y="8168752"/>
            <a:ext cx="4496157" cy="695959"/>
          </a:xfrm>
          <a:prstGeom prst="rect">
            <a:avLst/>
          </a:prstGeom>
        </p:spPr>
        <p:txBody>
          <a:bodyPr lIns="0" tIns="0" rIns="0" bIns="0" rtlCol="0" anchor="t">
            <a:spAutoFit/>
          </a:bodyPr>
          <a:lstStyle/>
          <a:p>
            <a:pPr algn="ctr">
              <a:lnSpc>
                <a:spcPts val="5740"/>
              </a:lnSpc>
            </a:pPr>
            <a:r>
              <a:rPr lang="en-US" sz="4100" i="1">
                <a:solidFill>
                  <a:srgbClr val="000000"/>
                </a:solidFill>
                <a:latin typeface="Canva Sans Italics"/>
                <a:ea typeface="Canva Sans Italics"/>
                <a:cs typeface="Canva Sans Italics"/>
                <a:sym typeface="Canva Sans Italics"/>
              </a:rPr>
              <a:t>Fig. Cleaned Data</a:t>
            </a:r>
          </a:p>
        </p:txBody>
      </p:sp>
      <p:sp>
        <p:nvSpPr>
          <p:cNvPr id="4" name="Freeform 4"/>
          <p:cNvSpPr/>
          <p:nvPr/>
        </p:nvSpPr>
        <p:spPr>
          <a:xfrm rot="60000">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9999"/>
            </a:blip>
            <a:stretch>
              <a:fillRect t="-38888" b="-38888"/>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rot="60000">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V="1">
            <a:off x="11738489" y="0"/>
            <a:ext cx="6549511" cy="5468939"/>
          </a:xfrm>
          <a:custGeom>
            <a:avLst/>
            <a:gdLst/>
            <a:ahLst/>
            <a:cxnLst/>
            <a:rect l="l" t="t" r="r" b="b"/>
            <a:pathLst>
              <a:path w="6549511" h="5468939">
                <a:moveTo>
                  <a:pt x="0" y="5468939"/>
                </a:moveTo>
                <a:lnTo>
                  <a:pt x="6549511" y="5468939"/>
                </a:lnTo>
                <a:lnTo>
                  <a:pt x="6549511" y="0"/>
                </a:lnTo>
                <a:lnTo>
                  <a:pt x="0" y="0"/>
                </a:lnTo>
                <a:lnTo>
                  <a:pt x="0" y="54689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flipH="1">
            <a:off x="0" y="4804410"/>
            <a:ext cx="6549511" cy="5468939"/>
          </a:xfrm>
          <a:custGeom>
            <a:avLst/>
            <a:gdLst/>
            <a:ahLst/>
            <a:cxnLst/>
            <a:rect l="l" t="t" r="r" b="b"/>
            <a:pathLst>
              <a:path w="6549511" h="5468939">
                <a:moveTo>
                  <a:pt x="6549511" y="0"/>
                </a:moveTo>
                <a:lnTo>
                  <a:pt x="0" y="0"/>
                </a:lnTo>
                <a:lnTo>
                  <a:pt x="0" y="5468939"/>
                </a:lnTo>
                <a:lnTo>
                  <a:pt x="6549511" y="5468939"/>
                </a:lnTo>
                <a:lnTo>
                  <a:pt x="654951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738489" y="2589316"/>
            <a:ext cx="5823015" cy="4949563"/>
          </a:xfrm>
          <a:custGeom>
            <a:avLst/>
            <a:gdLst/>
            <a:ahLst/>
            <a:cxnLst/>
            <a:rect l="l" t="t" r="r" b="b"/>
            <a:pathLst>
              <a:path w="5823015" h="4949563">
                <a:moveTo>
                  <a:pt x="0" y="0"/>
                </a:moveTo>
                <a:lnTo>
                  <a:pt x="5823015" y="0"/>
                </a:lnTo>
                <a:lnTo>
                  <a:pt x="5823015" y="4949563"/>
                </a:lnTo>
                <a:lnTo>
                  <a:pt x="0" y="49495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549514" y="650850"/>
            <a:ext cx="6299086" cy="987450"/>
          </a:xfrm>
          <a:prstGeom prst="rect">
            <a:avLst/>
          </a:prstGeom>
        </p:spPr>
        <p:txBody>
          <a:bodyPr wrap="square" lIns="0" tIns="0" rIns="0" bIns="0" rtlCol="0" anchor="t">
            <a:spAutoFit/>
          </a:bodyPr>
          <a:lstStyle/>
          <a:p>
            <a:pPr marL="0" lvl="0" indent="0" algn="l">
              <a:lnSpc>
                <a:spcPts val="7699"/>
              </a:lnSpc>
            </a:pPr>
            <a:r>
              <a:rPr lang="en-US" sz="6999" b="1" dirty="0">
                <a:solidFill>
                  <a:srgbClr val="000000"/>
                </a:solidFill>
                <a:latin typeface="Agrandir Bold"/>
                <a:ea typeface="Agrandir Bold"/>
                <a:cs typeface="Agrandir Bold"/>
                <a:sym typeface="Agrandir Bold"/>
              </a:rPr>
              <a:t>Methodology</a:t>
            </a:r>
          </a:p>
        </p:txBody>
      </p:sp>
      <p:sp>
        <p:nvSpPr>
          <p:cNvPr id="8" name="TextBox 8"/>
          <p:cNvSpPr txBox="1"/>
          <p:nvPr/>
        </p:nvSpPr>
        <p:spPr>
          <a:xfrm>
            <a:off x="11131998" y="1577796"/>
            <a:ext cx="2740347" cy="379628"/>
          </a:xfrm>
          <a:prstGeom prst="rect">
            <a:avLst/>
          </a:prstGeom>
        </p:spPr>
        <p:txBody>
          <a:bodyPr lIns="0" tIns="0" rIns="0" bIns="0" rtlCol="0" anchor="t">
            <a:spAutoFit/>
          </a:bodyPr>
          <a:lstStyle/>
          <a:p>
            <a:pPr algn="l">
              <a:lnSpc>
                <a:spcPts val="3114"/>
              </a:lnSpc>
              <a:spcBef>
                <a:spcPct val="0"/>
              </a:spcBef>
            </a:pPr>
            <a:r>
              <a:rPr lang="en-US" sz="2224" b="1">
                <a:solidFill>
                  <a:srgbClr val="FFFBE8"/>
                </a:solidFill>
                <a:latin typeface="Red Hat Display Bold"/>
                <a:ea typeface="Red Hat Display Bold"/>
                <a:cs typeface="Red Hat Display Bold"/>
                <a:sym typeface="Red Hat Display Bold"/>
              </a:rPr>
              <a:t>Promotion Posts</a:t>
            </a:r>
          </a:p>
        </p:txBody>
      </p:sp>
      <p:sp>
        <p:nvSpPr>
          <p:cNvPr id="9" name="TextBox 9"/>
          <p:cNvSpPr txBox="1"/>
          <p:nvPr/>
        </p:nvSpPr>
        <p:spPr>
          <a:xfrm>
            <a:off x="1473314" y="2064441"/>
            <a:ext cx="9658684" cy="7753354"/>
          </a:xfrm>
          <a:prstGeom prst="rect">
            <a:avLst/>
          </a:prstGeom>
        </p:spPr>
        <p:txBody>
          <a:bodyPr lIns="0" tIns="0" rIns="0" bIns="0" rtlCol="0" anchor="t">
            <a:spAutoFit/>
          </a:bodyPr>
          <a:lstStyle/>
          <a:p>
            <a:pPr algn="l">
              <a:lnSpc>
                <a:spcPts val="3674"/>
              </a:lnSpc>
            </a:pPr>
            <a:r>
              <a:rPr lang="en-US" sz="2624" b="1">
                <a:solidFill>
                  <a:srgbClr val="000000"/>
                </a:solidFill>
                <a:latin typeface="Red Hat Display Bold"/>
                <a:ea typeface="Red Hat Display Bold"/>
                <a:cs typeface="Red Hat Display Bold"/>
                <a:sym typeface="Red Hat Display Bold"/>
              </a:rPr>
              <a:t>1.Data Preprocessing</a:t>
            </a:r>
          </a:p>
          <a:p>
            <a:pPr marL="566703" lvl="1" indent="-283352" algn="l">
              <a:lnSpc>
                <a:spcPts val="3674"/>
              </a:lnSpc>
              <a:buFont typeface="Arial"/>
              <a:buChar char="•"/>
            </a:pPr>
            <a:r>
              <a:rPr lang="en-US" sz="2624">
                <a:solidFill>
                  <a:srgbClr val="000000"/>
                </a:solidFill>
                <a:latin typeface="Red Hat Display"/>
                <a:ea typeface="Red Hat Display"/>
                <a:cs typeface="Red Hat Display"/>
                <a:sym typeface="Red Hat Display"/>
              </a:rPr>
              <a:t>Removed missing or invalid entries.</a:t>
            </a:r>
          </a:p>
          <a:p>
            <a:pPr marL="566703" lvl="1" indent="-283352" algn="l">
              <a:lnSpc>
                <a:spcPts val="3674"/>
              </a:lnSpc>
              <a:buFont typeface="Arial"/>
              <a:buChar char="•"/>
            </a:pPr>
            <a:r>
              <a:rPr lang="en-US" sz="2624">
                <a:solidFill>
                  <a:srgbClr val="000000"/>
                </a:solidFill>
                <a:latin typeface="Red Hat Display"/>
                <a:ea typeface="Red Hat Display"/>
                <a:cs typeface="Red Hat Display"/>
                <a:sym typeface="Red Hat Display"/>
              </a:rPr>
              <a:t>Verified sentiment columns were numeric.</a:t>
            </a:r>
          </a:p>
          <a:p>
            <a:pPr marL="566703" lvl="1" indent="-283352" algn="l">
              <a:lnSpc>
                <a:spcPts val="3674"/>
              </a:lnSpc>
              <a:buFont typeface="Arial"/>
              <a:buChar char="•"/>
            </a:pPr>
            <a:r>
              <a:rPr lang="en-US" sz="2624">
                <a:solidFill>
                  <a:srgbClr val="000000"/>
                </a:solidFill>
                <a:latin typeface="Red Hat Display"/>
                <a:ea typeface="Red Hat Display"/>
                <a:cs typeface="Red Hat Display"/>
                <a:sym typeface="Red Hat Display"/>
              </a:rPr>
              <a:t>Standardized entity names for consistency.</a:t>
            </a:r>
          </a:p>
          <a:p>
            <a:pPr algn="l">
              <a:lnSpc>
                <a:spcPts val="3674"/>
              </a:lnSpc>
            </a:pPr>
            <a:endParaRPr lang="en-US" sz="2624">
              <a:solidFill>
                <a:srgbClr val="000000"/>
              </a:solidFill>
              <a:latin typeface="Red Hat Display"/>
              <a:ea typeface="Red Hat Display"/>
              <a:cs typeface="Red Hat Display"/>
              <a:sym typeface="Red Hat Display"/>
            </a:endParaRPr>
          </a:p>
          <a:p>
            <a:pPr algn="l">
              <a:lnSpc>
                <a:spcPts val="3674"/>
              </a:lnSpc>
            </a:pPr>
            <a:r>
              <a:rPr lang="en-US" sz="2624" b="1">
                <a:solidFill>
                  <a:srgbClr val="000000"/>
                </a:solidFill>
                <a:latin typeface="Red Hat Display Bold"/>
                <a:ea typeface="Red Hat Display Bold"/>
                <a:cs typeface="Red Hat Display Bold"/>
                <a:sym typeface="Red Hat Display Bold"/>
              </a:rPr>
              <a:t>2.Data Preparation</a:t>
            </a:r>
          </a:p>
          <a:p>
            <a:pPr marL="566703" lvl="1" indent="-283352" algn="l">
              <a:lnSpc>
                <a:spcPts val="3674"/>
              </a:lnSpc>
              <a:buFont typeface="Arial"/>
              <a:buChar char="•"/>
            </a:pPr>
            <a:r>
              <a:rPr lang="en-US" sz="2624">
                <a:solidFill>
                  <a:srgbClr val="000000"/>
                </a:solidFill>
                <a:latin typeface="Red Hat Display"/>
                <a:ea typeface="Red Hat Display"/>
                <a:cs typeface="Red Hat Display"/>
                <a:sym typeface="Red Hat Display"/>
              </a:rPr>
              <a:t>Manual cleaning done in Excel.</a:t>
            </a:r>
          </a:p>
          <a:p>
            <a:pPr marL="566703" lvl="1" indent="-283352" algn="l">
              <a:lnSpc>
                <a:spcPts val="3674"/>
              </a:lnSpc>
              <a:buFont typeface="Arial"/>
              <a:buChar char="•"/>
            </a:pPr>
            <a:r>
              <a:rPr lang="en-US" sz="2624">
                <a:solidFill>
                  <a:srgbClr val="000000"/>
                </a:solidFill>
                <a:latin typeface="Red Hat Display"/>
                <a:ea typeface="Red Hat Display"/>
                <a:cs typeface="Red Hat Display"/>
                <a:sym typeface="Red Hat Display"/>
              </a:rPr>
              <a:t>Removed aggregate rows like “Grand Total.”</a:t>
            </a:r>
          </a:p>
          <a:p>
            <a:pPr marL="566703" lvl="1" indent="-283352" algn="l">
              <a:lnSpc>
                <a:spcPts val="3674"/>
              </a:lnSpc>
              <a:buFont typeface="Arial"/>
              <a:buChar char="•"/>
            </a:pPr>
            <a:r>
              <a:rPr lang="en-US" sz="2624">
                <a:solidFill>
                  <a:srgbClr val="000000"/>
                </a:solidFill>
                <a:latin typeface="Red Hat Display"/>
                <a:ea typeface="Red Hat Display"/>
                <a:cs typeface="Red Hat Display"/>
                <a:sym typeface="Red Hat Display"/>
              </a:rPr>
              <a:t>Ensured uniform sentiment classification across entries.</a:t>
            </a:r>
          </a:p>
          <a:p>
            <a:pPr algn="l">
              <a:lnSpc>
                <a:spcPts val="3674"/>
              </a:lnSpc>
            </a:pPr>
            <a:endParaRPr lang="en-US" sz="2624">
              <a:solidFill>
                <a:srgbClr val="000000"/>
              </a:solidFill>
              <a:latin typeface="Red Hat Display"/>
              <a:ea typeface="Red Hat Display"/>
              <a:cs typeface="Red Hat Display"/>
              <a:sym typeface="Red Hat Display"/>
            </a:endParaRPr>
          </a:p>
          <a:p>
            <a:pPr algn="l">
              <a:lnSpc>
                <a:spcPts val="3674"/>
              </a:lnSpc>
            </a:pPr>
            <a:r>
              <a:rPr lang="en-US" sz="2624" b="1">
                <a:solidFill>
                  <a:srgbClr val="000000"/>
                </a:solidFill>
                <a:latin typeface="Red Hat Display Bold"/>
                <a:ea typeface="Red Hat Display Bold"/>
                <a:cs typeface="Red Hat Display Bold"/>
                <a:sym typeface="Red Hat Display Bold"/>
              </a:rPr>
              <a:t>3.Statistical Analysis</a:t>
            </a:r>
          </a:p>
          <a:p>
            <a:pPr marL="566703" lvl="1" indent="-283352" algn="l">
              <a:lnSpc>
                <a:spcPts val="3674"/>
              </a:lnSpc>
              <a:buFont typeface="Arial"/>
              <a:buChar char="•"/>
            </a:pPr>
            <a:r>
              <a:rPr lang="en-US" sz="2624">
                <a:solidFill>
                  <a:srgbClr val="000000"/>
                </a:solidFill>
                <a:latin typeface="Red Hat Display"/>
                <a:ea typeface="Red Hat Display"/>
                <a:cs typeface="Red Hat Display"/>
                <a:sym typeface="Red Hat Display"/>
              </a:rPr>
              <a:t>Calculated mean, median, mode, standard deviation, variance, range, and IQR.</a:t>
            </a:r>
          </a:p>
          <a:p>
            <a:pPr marL="566703" lvl="1" indent="-283352" algn="l">
              <a:lnSpc>
                <a:spcPts val="3674"/>
              </a:lnSpc>
              <a:buFont typeface="Arial"/>
              <a:buChar char="•"/>
            </a:pPr>
            <a:r>
              <a:rPr lang="en-US" sz="2624">
                <a:solidFill>
                  <a:srgbClr val="000000"/>
                </a:solidFill>
                <a:latin typeface="Red Hat Display"/>
                <a:ea typeface="Red Hat Display"/>
                <a:cs typeface="Red Hat Display"/>
                <a:sym typeface="Red Hat Display"/>
              </a:rPr>
              <a:t>Analyzed shape of data using skewness and kurtosis.</a:t>
            </a:r>
          </a:p>
          <a:p>
            <a:pPr marL="566703" lvl="1" indent="-283352" algn="l">
              <a:lnSpc>
                <a:spcPts val="3674"/>
              </a:lnSpc>
              <a:buFont typeface="Arial"/>
              <a:buChar char="•"/>
            </a:pPr>
            <a:r>
              <a:rPr lang="en-US" sz="2624">
                <a:solidFill>
                  <a:srgbClr val="000000"/>
                </a:solidFill>
                <a:latin typeface="Red Hat Display"/>
                <a:ea typeface="Red Hat Display"/>
                <a:cs typeface="Red Hat Display"/>
                <a:sym typeface="Red Hat Display"/>
              </a:rPr>
              <a:t>Computed 95% confidence intervals (especially for Negative sentiment).</a:t>
            </a:r>
          </a:p>
          <a:p>
            <a:pPr algn="l">
              <a:lnSpc>
                <a:spcPts val="3674"/>
              </a:lnSpc>
              <a:spcBef>
                <a:spcPct val="0"/>
              </a:spcBef>
            </a:pPr>
            <a:endParaRPr lang="en-US" sz="2624">
              <a:solidFill>
                <a:srgbClr val="000000"/>
              </a:solidFill>
              <a:latin typeface="Red Hat Display"/>
              <a:ea typeface="Red Hat Display"/>
              <a:cs typeface="Red Hat Display"/>
              <a:sym typeface="Red Hat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rot="60000">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V="1">
            <a:off x="11738489" y="0"/>
            <a:ext cx="6549511" cy="5468939"/>
          </a:xfrm>
          <a:custGeom>
            <a:avLst/>
            <a:gdLst/>
            <a:ahLst/>
            <a:cxnLst/>
            <a:rect l="l" t="t" r="r" b="b"/>
            <a:pathLst>
              <a:path w="6549511" h="5468939">
                <a:moveTo>
                  <a:pt x="0" y="5468939"/>
                </a:moveTo>
                <a:lnTo>
                  <a:pt x="6549511" y="5468939"/>
                </a:lnTo>
                <a:lnTo>
                  <a:pt x="6549511" y="0"/>
                </a:lnTo>
                <a:lnTo>
                  <a:pt x="0" y="0"/>
                </a:lnTo>
                <a:lnTo>
                  <a:pt x="0" y="54689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flipH="1">
            <a:off x="0" y="4804410"/>
            <a:ext cx="6549511" cy="5468939"/>
          </a:xfrm>
          <a:custGeom>
            <a:avLst/>
            <a:gdLst/>
            <a:ahLst/>
            <a:cxnLst/>
            <a:rect l="l" t="t" r="r" b="b"/>
            <a:pathLst>
              <a:path w="6549511" h="5468939">
                <a:moveTo>
                  <a:pt x="6549511" y="0"/>
                </a:moveTo>
                <a:lnTo>
                  <a:pt x="0" y="0"/>
                </a:lnTo>
                <a:lnTo>
                  <a:pt x="0" y="5468939"/>
                </a:lnTo>
                <a:lnTo>
                  <a:pt x="6549511" y="5468939"/>
                </a:lnTo>
                <a:lnTo>
                  <a:pt x="654951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1131998" y="1577796"/>
            <a:ext cx="2740347" cy="379628"/>
          </a:xfrm>
          <a:prstGeom prst="rect">
            <a:avLst/>
          </a:prstGeom>
        </p:spPr>
        <p:txBody>
          <a:bodyPr lIns="0" tIns="0" rIns="0" bIns="0" rtlCol="0" anchor="t">
            <a:spAutoFit/>
          </a:bodyPr>
          <a:lstStyle/>
          <a:p>
            <a:pPr algn="l">
              <a:lnSpc>
                <a:spcPts val="3114"/>
              </a:lnSpc>
              <a:spcBef>
                <a:spcPct val="0"/>
              </a:spcBef>
            </a:pPr>
            <a:r>
              <a:rPr lang="en-US" sz="2224" b="1">
                <a:solidFill>
                  <a:srgbClr val="FFFBE8"/>
                </a:solidFill>
                <a:latin typeface="Red Hat Display Bold"/>
                <a:ea typeface="Red Hat Display Bold"/>
                <a:cs typeface="Red Hat Display Bold"/>
                <a:sym typeface="Red Hat Display Bold"/>
              </a:rPr>
              <a:t>Promotion Posts</a:t>
            </a:r>
          </a:p>
        </p:txBody>
      </p:sp>
      <p:sp>
        <p:nvSpPr>
          <p:cNvPr id="7" name="TextBox 7"/>
          <p:cNvSpPr txBox="1"/>
          <p:nvPr/>
        </p:nvSpPr>
        <p:spPr>
          <a:xfrm>
            <a:off x="1028700" y="1577796"/>
            <a:ext cx="10380118" cy="8210554"/>
          </a:xfrm>
          <a:prstGeom prst="rect">
            <a:avLst/>
          </a:prstGeom>
        </p:spPr>
        <p:txBody>
          <a:bodyPr lIns="0" tIns="0" rIns="0" bIns="0" rtlCol="0" anchor="t">
            <a:spAutoFit/>
          </a:bodyPr>
          <a:lstStyle/>
          <a:p>
            <a:pPr algn="l">
              <a:lnSpc>
                <a:spcPts val="3674"/>
              </a:lnSpc>
            </a:pPr>
            <a:r>
              <a:rPr lang="en-US" sz="2624" b="1">
                <a:solidFill>
                  <a:srgbClr val="000000"/>
                </a:solidFill>
                <a:latin typeface="Red Hat Display Bold"/>
                <a:ea typeface="Red Hat Display Bold"/>
                <a:cs typeface="Red Hat Display Bold"/>
                <a:sym typeface="Red Hat Display Bold"/>
              </a:rPr>
              <a:t>4.Correlation &amp; Regression</a:t>
            </a:r>
          </a:p>
          <a:p>
            <a:pPr marL="1133407" lvl="2" indent="-377802" algn="l">
              <a:lnSpc>
                <a:spcPts val="3674"/>
              </a:lnSpc>
              <a:buFont typeface="Arial"/>
              <a:buChar char="⚬"/>
            </a:pPr>
            <a:r>
              <a:rPr lang="en-US" sz="2624">
                <a:solidFill>
                  <a:srgbClr val="000000"/>
                </a:solidFill>
                <a:latin typeface="Red Hat Display"/>
                <a:ea typeface="Red Hat Display"/>
                <a:cs typeface="Red Hat Display"/>
                <a:sym typeface="Red Hat Display"/>
              </a:rPr>
              <a:t>Pearson correlation to find relationships between sentiment types.</a:t>
            </a:r>
          </a:p>
          <a:p>
            <a:pPr marL="1133407" lvl="2" indent="-377802" algn="l">
              <a:lnSpc>
                <a:spcPts val="3674"/>
              </a:lnSpc>
              <a:buFont typeface="Arial"/>
              <a:buChar char="⚬"/>
            </a:pPr>
            <a:r>
              <a:rPr lang="en-US" sz="2624">
                <a:solidFill>
                  <a:srgbClr val="000000"/>
                </a:solidFill>
                <a:latin typeface="Red Hat Display"/>
                <a:ea typeface="Red Hat Display"/>
                <a:cs typeface="Red Hat Display"/>
                <a:sym typeface="Red Hat Display"/>
              </a:rPr>
              <a:t>Linear regression (Negative → Positive sentiment) with coefficients and R².</a:t>
            </a:r>
          </a:p>
          <a:p>
            <a:pPr algn="l">
              <a:lnSpc>
                <a:spcPts val="3674"/>
              </a:lnSpc>
            </a:pPr>
            <a:endParaRPr lang="en-US" sz="2624">
              <a:solidFill>
                <a:srgbClr val="000000"/>
              </a:solidFill>
              <a:latin typeface="Red Hat Display"/>
              <a:ea typeface="Red Hat Display"/>
              <a:cs typeface="Red Hat Display"/>
              <a:sym typeface="Red Hat Display"/>
            </a:endParaRPr>
          </a:p>
          <a:p>
            <a:pPr algn="l">
              <a:lnSpc>
                <a:spcPts val="3674"/>
              </a:lnSpc>
            </a:pPr>
            <a:r>
              <a:rPr lang="en-US" sz="2624" b="1">
                <a:solidFill>
                  <a:srgbClr val="000000"/>
                </a:solidFill>
                <a:latin typeface="Red Hat Display Bold"/>
                <a:ea typeface="Red Hat Display Bold"/>
                <a:cs typeface="Red Hat Display Bold"/>
                <a:sym typeface="Red Hat Display Bold"/>
              </a:rPr>
              <a:t>5. Hypothesis Testing</a:t>
            </a:r>
          </a:p>
          <a:p>
            <a:pPr marL="1133407" lvl="2" indent="-377802" algn="l">
              <a:lnSpc>
                <a:spcPts val="3674"/>
              </a:lnSpc>
              <a:buFont typeface="Arial"/>
              <a:buChar char="⚬"/>
            </a:pPr>
            <a:r>
              <a:rPr lang="en-US" sz="2624">
                <a:solidFill>
                  <a:srgbClr val="000000"/>
                </a:solidFill>
                <a:latin typeface="Red Hat Display"/>
                <a:ea typeface="Red Hat Display"/>
                <a:cs typeface="Red Hat Display"/>
                <a:sym typeface="Red Hat Display"/>
              </a:rPr>
              <a:t>Two-sample t-test comparing Positive and Negative sentiment means.</a:t>
            </a:r>
          </a:p>
          <a:p>
            <a:pPr marL="1133407" lvl="2" indent="-377802" algn="l">
              <a:lnSpc>
                <a:spcPts val="3674"/>
              </a:lnSpc>
              <a:buFont typeface="Arial"/>
              <a:buChar char="⚬"/>
            </a:pPr>
            <a:r>
              <a:rPr lang="en-US" sz="2624">
                <a:solidFill>
                  <a:srgbClr val="000000"/>
                </a:solidFill>
                <a:latin typeface="Red Hat Display"/>
                <a:ea typeface="Red Hat Display"/>
                <a:cs typeface="Red Hat Display"/>
                <a:sym typeface="Red Hat Display"/>
              </a:rPr>
              <a:t>Result: Difference not statistically significant.</a:t>
            </a:r>
          </a:p>
          <a:p>
            <a:pPr algn="l">
              <a:lnSpc>
                <a:spcPts val="3674"/>
              </a:lnSpc>
            </a:pPr>
            <a:endParaRPr lang="en-US" sz="2624">
              <a:solidFill>
                <a:srgbClr val="000000"/>
              </a:solidFill>
              <a:latin typeface="Red Hat Display"/>
              <a:ea typeface="Red Hat Display"/>
              <a:cs typeface="Red Hat Display"/>
              <a:sym typeface="Red Hat Display"/>
            </a:endParaRPr>
          </a:p>
          <a:p>
            <a:pPr algn="l">
              <a:lnSpc>
                <a:spcPts val="3674"/>
              </a:lnSpc>
            </a:pPr>
            <a:r>
              <a:rPr lang="en-US" sz="2624" b="1">
                <a:solidFill>
                  <a:srgbClr val="000000"/>
                </a:solidFill>
                <a:latin typeface="Red Hat Display Bold"/>
                <a:ea typeface="Red Hat Display Bold"/>
                <a:cs typeface="Red Hat Display Bold"/>
                <a:sym typeface="Red Hat Display Bold"/>
              </a:rPr>
              <a:t>6.Visualization &amp; Interpretation</a:t>
            </a:r>
          </a:p>
          <a:p>
            <a:pPr marL="1133407" lvl="2" indent="-377802" algn="l">
              <a:lnSpc>
                <a:spcPts val="3674"/>
              </a:lnSpc>
              <a:buFont typeface="Arial"/>
              <a:buChar char="⚬"/>
            </a:pPr>
            <a:r>
              <a:rPr lang="en-US" sz="2624">
                <a:solidFill>
                  <a:srgbClr val="000000"/>
                </a:solidFill>
                <a:latin typeface="Red Hat Display"/>
                <a:ea typeface="Red Hat Display"/>
                <a:cs typeface="Red Hat Display"/>
                <a:sym typeface="Red Hat Display"/>
              </a:rPr>
              <a:t>Used Python libraries (Matplotlib, Seaborn) for visuals:</a:t>
            </a:r>
          </a:p>
          <a:p>
            <a:pPr marL="1700110" lvl="3" indent="-425028" algn="l">
              <a:lnSpc>
                <a:spcPts val="3674"/>
              </a:lnSpc>
              <a:buFont typeface="Arial"/>
              <a:buChar char="￭"/>
            </a:pPr>
            <a:r>
              <a:rPr lang="en-US" sz="2624">
                <a:solidFill>
                  <a:srgbClr val="000000"/>
                </a:solidFill>
                <a:latin typeface="Red Hat Display"/>
                <a:ea typeface="Red Hat Display"/>
                <a:cs typeface="Red Hat Display"/>
                <a:sym typeface="Red Hat Display"/>
              </a:rPr>
              <a:t>Bar charts, box plots, heatmaps, scatter plots, pair plots, stacked bar charts.</a:t>
            </a:r>
          </a:p>
          <a:p>
            <a:pPr marL="1133407" lvl="2" indent="-377802" algn="l">
              <a:lnSpc>
                <a:spcPts val="3674"/>
              </a:lnSpc>
              <a:buFont typeface="Arial"/>
              <a:buChar char="⚬"/>
            </a:pPr>
            <a:r>
              <a:rPr lang="en-US" sz="2624">
                <a:solidFill>
                  <a:srgbClr val="000000"/>
                </a:solidFill>
                <a:latin typeface="Red Hat Display"/>
                <a:ea typeface="Red Hat Display"/>
                <a:cs typeface="Red Hat Display"/>
                <a:sym typeface="Red Hat Display"/>
              </a:rPr>
              <a:t>Aimed at making data insights clear for both technical and non-technical audiences.</a:t>
            </a:r>
          </a:p>
          <a:p>
            <a:pPr algn="l">
              <a:lnSpc>
                <a:spcPts val="3674"/>
              </a:lnSpc>
              <a:spcBef>
                <a:spcPct val="0"/>
              </a:spcBef>
            </a:pPr>
            <a:endParaRPr lang="en-US" sz="2624">
              <a:solidFill>
                <a:srgbClr val="000000"/>
              </a:solidFill>
              <a:latin typeface="Red Hat Display"/>
              <a:ea typeface="Red Hat Display"/>
              <a:cs typeface="Red Hat Display"/>
              <a:sym typeface="Red Hat Display"/>
            </a:endParaRPr>
          </a:p>
        </p:txBody>
      </p:sp>
      <p:sp>
        <p:nvSpPr>
          <p:cNvPr id="8" name="Freeform 8"/>
          <p:cNvSpPr/>
          <p:nvPr/>
        </p:nvSpPr>
        <p:spPr>
          <a:xfrm>
            <a:off x="12215690" y="2190935"/>
            <a:ext cx="5595110" cy="5905130"/>
          </a:xfrm>
          <a:custGeom>
            <a:avLst/>
            <a:gdLst/>
            <a:ahLst/>
            <a:cxnLst/>
            <a:rect l="l" t="t" r="r" b="b"/>
            <a:pathLst>
              <a:path w="5595110" h="5905130">
                <a:moveTo>
                  <a:pt x="0" y="0"/>
                </a:moveTo>
                <a:lnTo>
                  <a:pt x="5595110" y="0"/>
                </a:lnTo>
                <a:lnTo>
                  <a:pt x="5595110" y="5905130"/>
                </a:lnTo>
                <a:lnTo>
                  <a:pt x="0" y="59051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E8"/>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38888" b="-38888"/>
            </a:stretch>
          </a:blipFill>
        </p:spPr>
      </p:sp>
      <p:sp>
        <p:nvSpPr>
          <p:cNvPr id="3" name="Freeform 3"/>
          <p:cNvSpPr/>
          <p:nvPr/>
        </p:nvSpPr>
        <p:spPr>
          <a:xfrm rot="-10800000" flipH="1">
            <a:off x="0" y="4564780"/>
            <a:ext cx="6891903" cy="5754841"/>
          </a:xfrm>
          <a:custGeom>
            <a:avLst/>
            <a:gdLst/>
            <a:ahLst/>
            <a:cxnLst/>
            <a:rect l="l" t="t" r="r" b="b"/>
            <a:pathLst>
              <a:path w="6891903" h="5754841">
                <a:moveTo>
                  <a:pt x="6891903" y="0"/>
                </a:moveTo>
                <a:lnTo>
                  <a:pt x="0" y="0"/>
                </a:lnTo>
                <a:lnTo>
                  <a:pt x="0" y="5754841"/>
                </a:lnTo>
                <a:lnTo>
                  <a:pt x="6891903" y="5754841"/>
                </a:lnTo>
                <a:lnTo>
                  <a:pt x="689190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flipV="1">
            <a:off x="11738489" y="0"/>
            <a:ext cx="6549511" cy="5468939"/>
          </a:xfrm>
          <a:custGeom>
            <a:avLst/>
            <a:gdLst/>
            <a:ahLst/>
            <a:cxnLst/>
            <a:rect l="l" t="t" r="r" b="b"/>
            <a:pathLst>
              <a:path w="6549511" h="5468939">
                <a:moveTo>
                  <a:pt x="0" y="5468939"/>
                </a:moveTo>
                <a:lnTo>
                  <a:pt x="6549511" y="5468939"/>
                </a:lnTo>
                <a:lnTo>
                  <a:pt x="6549511" y="0"/>
                </a:lnTo>
                <a:lnTo>
                  <a:pt x="0" y="0"/>
                </a:lnTo>
                <a:lnTo>
                  <a:pt x="0" y="546893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42516" y="1077405"/>
            <a:ext cx="661596" cy="573785"/>
          </a:xfrm>
          <a:custGeom>
            <a:avLst/>
            <a:gdLst/>
            <a:ahLst/>
            <a:cxnLst/>
            <a:rect l="l" t="t" r="r" b="b"/>
            <a:pathLst>
              <a:path w="661596" h="573785">
                <a:moveTo>
                  <a:pt x="0" y="0"/>
                </a:moveTo>
                <a:lnTo>
                  <a:pt x="661596" y="0"/>
                </a:lnTo>
                <a:lnTo>
                  <a:pt x="661596" y="573785"/>
                </a:lnTo>
                <a:lnTo>
                  <a:pt x="0" y="573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144000" y="998379"/>
            <a:ext cx="9625826" cy="8290243"/>
          </a:xfrm>
          <a:custGeom>
            <a:avLst/>
            <a:gdLst/>
            <a:ahLst/>
            <a:cxnLst/>
            <a:rect l="l" t="t" r="r" b="b"/>
            <a:pathLst>
              <a:path w="9625826" h="8290243">
                <a:moveTo>
                  <a:pt x="0" y="0"/>
                </a:moveTo>
                <a:lnTo>
                  <a:pt x="9625826" y="0"/>
                </a:lnTo>
                <a:lnTo>
                  <a:pt x="9625826" y="8290242"/>
                </a:lnTo>
                <a:lnTo>
                  <a:pt x="0" y="82902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028700" y="1721325"/>
            <a:ext cx="5016846" cy="1184275"/>
          </a:xfrm>
          <a:prstGeom prst="rect">
            <a:avLst/>
          </a:prstGeom>
        </p:spPr>
        <p:txBody>
          <a:bodyPr lIns="0" tIns="0" rIns="0" bIns="0" rtlCol="0" anchor="t">
            <a:spAutoFit/>
          </a:bodyPr>
          <a:lstStyle/>
          <a:p>
            <a:pPr marL="0" lvl="0" indent="0" algn="l">
              <a:lnSpc>
                <a:spcPts val="7699"/>
              </a:lnSpc>
            </a:pPr>
            <a:r>
              <a:rPr lang="en-US" sz="6999" b="1">
                <a:solidFill>
                  <a:srgbClr val="000000"/>
                </a:solidFill>
                <a:latin typeface="Agrandir Bold"/>
                <a:ea typeface="Agrandir Bold"/>
                <a:cs typeface="Agrandir Bold"/>
                <a:sym typeface="Agrandir Bold"/>
              </a:rPr>
              <a:t>Result</a:t>
            </a:r>
          </a:p>
        </p:txBody>
      </p:sp>
      <p:sp>
        <p:nvSpPr>
          <p:cNvPr id="8" name="TextBox 8"/>
          <p:cNvSpPr txBox="1"/>
          <p:nvPr/>
        </p:nvSpPr>
        <p:spPr>
          <a:xfrm>
            <a:off x="608975" y="3005247"/>
            <a:ext cx="8535025" cy="5980430"/>
          </a:xfrm>
          <a:prstGeom prst="rect">
            <a:avLst/>
          </a:prstGeom>
        </p:spPr>
        <p:txBody>
          <a:bodyPr lIns="0" tIns="0" rIns="0" bIns="0" rtlCol="0" anchor="t">
            <a:spAutoFit/>
          </a:bodyPr>
          <a:lstStyle/>
          <a:p>
            <a:pPr algn="l">
              <a:lnSpc>
                <a:spcPts val="3220"/>
              </a:lnSpc>
            </a:pPr>
            <a:endParaRPr/>
          </a:p>
          <a:p>
            <a:pPr algn="l">
              <a:lnSpc>
                <a:spcPts val="3220"/>
              </a:lnSpc>
            </a:pPr>
            <a:r>
              <a:rPr lang="en-US" sz="2300">
                <a:solidFill>
                  <a:srgbClr val="000000"/>
                </a:solidFill>
                <a:latin typeface="Red Hat Display"/>
                <a:ea typeface="Red Hat Display"/>
                <a:cs typeface="Red Hat Display"/>
                <a:sym typeface="Red Hat Display"/>
              </a:rPr>
              <a:t>The analysis revealed that negative tweets constituted approximately 42% of the dataset, with positive and neutral tweets representing 33% and 25%, respectively. The best-performing machine learning model achieved an accuracy of 73%, with precision and recall scores around 0.72–0.74, indicating reliable sentiment classification. Correlation analysis highlighted a strong inverse relationship between positive and negative sentiment (r = –0.55), while regression modeling produced an R² of 0.30 and a p-value of 0.0011, indicating moderate predictive power and statistical significance. Additionally, sentiment analysis at the entity level identified topics like “MaddenNFL” and “NBA2K” as outliers, with significantly higher levels of negative sentiment compared to other topics.</a:t>
            </a:r>
          </a:p>
          <a:p>
            <a:pPr algn="l">
              <a:lnSpc>
                <a:spcPts val="3220"/>
              </a:lnSpc>
              <a:spcBef>
                <a:spcPct val="0"/>
              </a:spcBef>
            </a:pPr>
            <a:endParaRPr lang="en-US" sz="2300">
              <a:solidFill>
                <a:srgbClr val="000000"/>
              </a:solidFill>
              <a:latin typeface="Red Hat Display"/>
              <a:ea typeface="Red Hat Display"/>
              <a:cs typeface="Red Hat Display"/>
              <a:sym typeface="Red Hat Display"/>
            </a:endParaRPr>
          </a:p>
        </p:txBody>
      </p:sp>
      <p:sp>
        <p:nvSpPr>
          <p:cNvPr id="9" name="Freeform 9"/>
          <p:cNvSpPr/>
          <p:nvPr/>
        </p:nvSpPr>
        <p:spPr>
          <a:xfrm rot="9795080" flipH="1">
            <a:off x="7482640" y="-627268"/>
            <a:ext cx="4678347" cy="3409346"/>
          </a:xfrm>
          <a:custGeom>
            <a:avLst/>
            <a:gdLst/>
            <a:ahLst/>
            <a:cxnLst/>
            <a:rect l="l" t="t" r="r" b="b"/>
            <a:pathLst>
              <a:path w="4678347" h="3409346">
                <a:moveTo>
                  <a:pt x="4678347" y="0"/>
                </a:moveTo>
                <a:lnTo>
                  <a:pt x="0" y="0"/>
                </a:lnTo>
                <a:lnTo>
                  <a:pt x="0" y="3409346"/>
                </a:lnTo>
                <a:lnTo>
                  <a:pt x="4678347" y="3409346"/>
                </a:lnTo>
                <a:lnTo>
                  <a:pt x="4678347"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1178</Words>
  <Application>Microsoft Office PowerPoint</Application>
  <PresentationFormat>Custom</PresentationFormat>
  <Paragraphs>86</Paragraphs>
  <Slides>22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Red Hat Display Italics</vt:lpstr>
      <vt:lpstr>Agrandir Bold Italics</vt:lpstr>
      <vt:lpstr>Calibri</vt:lpstr>
      <vt:lpstr>Agrandir Medium</vt:lpstr>
      <vt:lpstr>Agrandir</vt:lpstr>
      <vt:lpstr>Agrandir Medium Italics</vt:lpstr>
      <vt:lpstr>Canva Sans Italics</vt:lpstr>
      <vt:lpstr>Agrandir Italics</vt:lpstr>
      <vt:lpstr>Agrandir Bold</vt:lpstr>
      <vt:lpstr>Red Hat Display</vt:lpstr>
      <vt:lpstr>Red Hat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STAIML PPT</dc:title>
  <cp:lastModifiedBy>Deshna Tendulkar</cp:lastModifiedBy>
  <cp:revision>4</cp:revision>
  <dcterms:created xsi:type="dcterms:W3CDTF">2006-08-16T00:00:00Z</dcterms:created>
  <dcterms:modified xsi:type="dcterms:W3CDTF">2025-04-23T08:55:46Z</dcterms:modified>
  <dc:identifier>DAGlEipOAdQ</dc:identifier>
</cp:coreProperties>
</file>